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CC"/>
    <a:srgbClr val="333300"/>
    <a:srgbClr val="996600"/>
    <a:srgbClr val="FF7C80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5561C-E175-4A67-82A3-739D77930F0C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A1E7B-FED5-45FF-B222-1A4F89588E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A1E7B-FED5-45FF-B222-1A4F89588EB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oundtimes.ru/narodnye-instrumenty/buben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3WTRZho9NI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ada13.livejournal.com/2678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d/ITtdErIFaf8P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1%20&#1089;&#1083;&#1072;&#1081;&#1076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tnic.ru/etnic/kultura/design/ethnodesign/shamanskie-bubni.html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1%D1%83%D0%B1%D0%B5%D0%B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74;&#1080;&#1076;&#1077;&#1086;%20&#1089;&#1083;&#1072;&#1081;&#1076;%207%20.mp4" TargetMode="External"/><Relationship Id="rId5" Type="http://schemas.openxmlformats.org/officeDocument/2006/relationships/hyperlink" Target="https://www.youtube.com/watch?v=KboogWwmzrc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tnow.ru/kartina-SKOMOROH-hudozhnik-Golovchenko-Aleksey-561478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odaykhv.ru/news/culture/14232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vitok-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332656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ГБОУ гимназия № 642 «Земля и Вселенная»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Василеостровского района Санкт-Петербурга</a:t>
            </a:r>
          </a:p>
          <a:p>
            <a:pPr algn="ctr"/>
            <a:r>
              <a:rPr lang="ru-RU" b="1" spc="-1" dirty="0" smtClean="0"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Отделение дополнительного образования детей </a:t>
            </a:r>
            <a:endParaRPr lang="ru-RU" sz="1400" b="1" spc="-1" dirty="0" smtClean="0">
              <a:uFill>
                <a:solidFill>
                  <a:srgbClr val="FFFFFF"/>
                </a:solidFill>
              </a:u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Театр песни «МЫ» </a:t>
            </a:r>
            <a:endParaRPr lang="ru-RU" dirty="0"/>
          </a:p>
        </p:txBody>
      </p:sp>
      <p:pic>
        <p:nvPicPr>
          <p:cNvPr id="1027" name="Picture 3" descr="D:\Театр Песни\ЛОГОТИП 2018\лого без фон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48680"/>
            <a:ext cx="1417076" cy="1194356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03648" y="1654958"/>
            <a:ext cx="6624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Открытый районный фестиваль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9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проектов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99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9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«МУЗЫКА И МЕДИА»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99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99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2420889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7C80"/>
                </a:solidFill>
              </a:rPr>
              <a:t>«</a:t>
            </a:r>
            <a:r>
              <a:rPr lang="en-US" sz="2400" b="1" i="1" dirty="0" smtClean="0">
                <a:solidFill>
                  <a:srgbClr val="FF7C80"/>
                </a:solidFill>
              </a:rPr>
              <a:t>Solo</a:t>
            </a:r>
            <a:r>
              <a:rPr lang="ru-RU" sz="2400" b="1" i="1" dirty="0" smtClean="0">
                <a:solidFill>
                  <a:srgbClr val="FF7C80"/>
                </a:solidFill>
              </a:rPr>
              <a:t> и  </a:t>
            </a:r>
            <a:r>
              <a:rPr lang="en-US" sz="2400" b="1" i="1" dirty="0" err="1" smtClean="0">
                <a:solidFill>
                  <a:srgbClr val="FF7C80"/>
                </a:solidFill>
              </a:rPr>
              <a:t>Tutti</a:t>
            </a:r>
            <a:r>
              <a:rPr lang="ru-RU" sz="2400" b="1" i="1" dirty="0" smtClean="0">
                <a:solidFill>
                  <a:srgbClr val="FF7C80"/>
                </a:solidFill>
              </a:rPr>
              <a:t> 2019»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783944"/>
            <a:ext cx="9144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 Номинация: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«Портрет» музыкального инструмента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381314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 конкурсной работы: «Северная сказка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нсценирование сказки о истории создания и развития музыкального инструмента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бубен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D:\Театр Песни\ЛОГОТИП 2018\23489.upto100x1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764704"/>
            <a:ext cx="1569774" cy="1365021"/>
          </a:xfrm>
          <a:prstGeom prst="rect">
            <a:avLst/>
          </a:prstGeom>
          <a:noFill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52400" y="4328618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Василевская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Марисова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Полина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Кириллова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Ксения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Руководитель группы: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Астафьева 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Марина Александровна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Бубнисты – ритмические виртуозы </a:t>
            </a:r>
          </a:p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и создатели новых приемов игры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3501008"/>
            <a:ext cx="302433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  <a:p>
            <a:pPr algn="ctr"/>
            <a:r>
              <a:rPr lang="en-US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https://soundtimes.ru/narodnye-instrumenty/buben</a:t>
            </a:r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1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698" y="1268760"/>
            <a:ext cx="3745263" cy="2487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User\Desktop\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0583" y="1268760"/>
            <a:ext cx="3734597" cy="247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User\Desktop\126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885351"/>
            <a:ext cx="3739119" cy="248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Роман </a:t>
            </a:r>
            <a:r>
              <a:rPr lang="ru-RU" sz="2000" b="1" dirty="0" err="1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Шуманов</a:t>
            </a:r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. Бубнист из горного Алтая.</a:t>
            </a:r>
          </a:p>
          <a:p>
            <a:pPr algn="ctr"/>
            <a:r>
              <a:rPr lang="ru-RU" sz="2000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Исполняет импровизацию на бубне.</a:t>
            </a:r>
            <a:endParaRPr lang="ru-RU" sz="2000" dirty="0" smtClean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3501008"/>
            <a:ext cx="302433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  <a:p>
            <a:pPr algn="ctr"/>
            <a:r>
              <a:rPr lang="en-US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www.youtube.com/watch?v=l3WTRZho9NI</a:t>
            </a:r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630172"/>
            <a:ext cx="79292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«Это не музыка, это нечто больше…». </a:t>
            </a:r>
          </a:p>
          <a:p>
            <a:pPr algn="ctr"/>
            <a:r>
              <a:rPr lang="ru-RU" sz="1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Высказывание неизвестного поклонника</a:t>
            </a:r>
            <a:endParaRPr lang="ru-RU" sz="1400" b="1" dirty="0" smtClean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Русская народная память о славянских бубнах в поговорках</a:t>
            </a:r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3501008"/>
            <a:ext cx="302433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  <a:p>
            <a:pPr algn="ctr"/>
            <a:r>
              <a:rPr lang="en-US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https://rada13.livejournal.com/2678.html</a:t>
            </a:r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340768"/>
            <a:ext cx="76328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663300"/>
                </a:solidFill>
              </a:rPr>
              <a:t>«Звонки </a:t>
            </a:r>
            <a:r>
              <a:rPr lang="ru-RU" sz="2400" b="1" dirty="0" smtClean="0">
                <a:solidFill>
                  <a:srgbClr val="663300"/>
                </a:solidFill>
              </a:rPr>
              <a:t>бубны</a:t>
            </a:r>
            <a:r>
              <a:rPr lang="ru-RU" sz="2400" dirty="0" smtClean="0">
                <a:solidFill>
                  <a:srgbClr val="663300"/>
                </a:solidFill>
              </a:rPr>
              <a:t> за горами, а к нам придут, как лукошко»</a:t>
            </a:r>
          </a:p>
          <a:p>
            <a:pPr fontAlgn="base"/>
            <a:endParaRPr lang="ru-RU" sz="2800" dirty="0" smtClean="0">
              <a:solidFill>
                <a:srgbClr val="663300"/>
              </a:solidFill>
            </a:endParaRPr>
          </a:p>
          <a:p>
            <a:pPr fontAlgn="base"/>
            <a:r>
              <a:rPr lang="ru-RU" sz="2800" dirty="0" smtClean="0">
                <a:solidFill>
                  <a:srgbClr val="663300"/>
                </a:solidFill>
              </a:rPr>
              <a:t>«У него в голове </a:t>
            </a:r>
            <a:r>
              <a:rPr lang="ru-RU" sz="2800" b="1" dirty="0" smtClean="0">
                <a:solidFill>
                  <a:srgbClr val="663300"/>
                </a:solidFill>
              </a:rPr>
              <a:t>бубен</a:t>
            </a:r>
            <a:r>
              <a:rPr lang="ru-RU" sz="2800" dirty="0" smtClean="0">
                <a:solidFill>
                  <a:srgbClr val="663300"/>
                </a:solidFill>
              </a:rPr>
              <a:t>»</a:t>
            </a:r>
          </a:p>
          <a:p>
            <a:pPr fontAlgn="base"/>
            <a:endParaRPr lang="ru-RU" sz="2800" dirty="0" smtClean="0">
              <a:solidFill>
                <a:srgbClr val="663300"/>
              </a:solidFill>
            </a:endParaRPr>
          </a:p>
          <a:p>
            <a:pPr fontAlgn="base"/>
            <a:r>
              <a:rPr lang="ru-RU" sz="2800" dirty="0" smtClean="0">
                <a:solidFill>
                  <a:srgbClr val="663300"/>
                </a:solidFill>
              </a:rPr>
              <a:t>«Хорошо звенят </a:t>
            </a:r>
            <a:r>
              <a:rPr lang="ru-RU" sz="2800" b="1" dirty="0" smtClean="0">
                <a:solidFill>
                  <a:srgbClr val="663300"/>
                </a:solidFill>
              </a:rPr>
              <a:t>бубны,</a:t>
            </a:r>
          </a:p>
          <a:p>
            <a:pPr fontAlgn="base"/>
            <a:r>
              <a:rPr lang="ru-RU" sz="2800" dirty="0" smtClean="0">
                <a:solidFill>
                  <a:srgbClr val="663300"/>
                </a:solidFill>
              </a:rPr>
              <a:t> да плохо кормят»</a:t>
            </a:r>
          </a:p>
          <a:p>
            <a:pPr fontAlgn="base"/>
            <a:endParaRPr lang="ru-RU" sz="2800" dirty="0" smtClean="0">
              <a:solidFill>
                <a:srgbClr val="663300"/>
              </a:solidFill>
            </a:endParaRPr>
          </a:p>
          <a:p>
            <a:pPr fontAlgn="base"/>
            <a:r>
              <a:rPr lang="ru-RU" sz="2800" dirty="0" smtClean="0">
                <a:solidFill>
                  <a:srgbClr val="663300"/>
                </a:solidFill>
              </a:rPr>
              <a:t>«</a:t>
            </a:r>
            <a:r>
              <a:rPr lang="ru-RU" sz="2800" dirty="0" err="1" smtClean="0">
                <a:solidFill>
                  <a:srgbClr val="663300"/>
                </a:solidFill>
              </a:rPr>
              <a:t>Жид</a:t>
            </a:r>
            <a:r>
              <a:rPr lang="ru-RU" sz="2800" dirty="0" smtClean="0">
                <a:solidFill>
                  <a:srgbClr val="663300"/>
                </a:solidFill>
              </a:rPr>
              <a:t> правды боится, </a:t>
            </a:r>
          </a:p>
          <a:p>
            <a:pPr fontAlgn="base"/>
            <a:r>
              <a:rPr lang="ru-RU" sz="2800" dirty="0" smtClean="0">
                <a:solidFill>
                  <a:srgbClr val="663300"/>
                </a:solidFill>
              </a:rPr>
              <a:t>как заяц </a:t>
            </a:r>
            <a:r>
              <a:rPr lang="ru-RU" sz="2800" b="1" dirty="0" smtClean="0">
                <a:solidFill>
                  <a:srgbClr val="663300"/>
                </a:solidFill>
              </a:rPr>
              <a:t>бубна</a:t>
            </a:r>
            <a:r>
              <a:rPr lang="ru-RU" sz="2800" dirty="0" smtClean="0">
                <a:solidFill>
                  <a:srgbClr val="663300"/>
                </a:solidFill>
              </a:rPr>
              <a:t>»</a:t>
            </a:r>
          </a:p>
          <a:p>
            <a:pPr fontAlgn="base"/>
            <a:endParaRPr lang="ru-RU" sz="2800" dirty="0" smtClean="0">
              <a:solidFill>
                <a:srgbClr val="663300"/>
              </a:solidFill>
            </a:endParaRPr>
          </a:p>
          <a:p>
            <a:pPr fontAlgn="base"/>
            <a:r>
              <a:rPr lang="ru-RU" sz="2800" dirty="0" smtClean="0">
                <a:solidFill>
                  <a:srgbClr val="663300"/>
                </a:solidFill>
              </a:rPr>
              <a:t>«Звонок </a:t>
            </a:r>
            <a:r>
              <a:rPr lang="ru-RU" sz="2800" b="1" dirty="0" smtClean="0">
                <a:solidFill>
                  <a:srgbClr val="663300"/>
                </a:solidFill>
              </a:rPr>
              <a:t>бубен</a:t>
            </a:r>
            <a:r>
              <a:rPr lang="ru-RU" sz="2800" dirty="0" smtClean="0">
                <a:solidFill>
                  <a:srgbClr val="663300"/>
                </a:solidFill>
              </a:rPr>
              <a:t>, да страшен игумен»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1026" name="Picture 2" descr="C:\Users\User\Desktop\3322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988840"/>
            <a:ext cx="2646040" cy="3810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Используемая литература:</a:t>
            </a:r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1196752"/>
            <a:ext cx="7272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Оркестр русских народных инструментов, 1986, Букинистическое издание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«Оркестр русских народных инструментов в школе и на эстраде. Классическая музыка» , 2006, Азбука, Нота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»Народные музыкальные инструменты» Будашкин Н.П., 2005, </a:t>
            </a:r>
            <a:r>
              <a:rPr lang="en-US" dirty="0" smtClean="0">
                <a:hlinkClick r:id="rId3"/>
              </a:rPr>
              <a:t>https://yadi.sk/d/ITtdErIFaf8Px</a:t>
            </a:r>
            <a:r>
              <a:rPr lang="ru-RU" dirty="0" smtClean="0"/>
              <a:t>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65532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User\Desktop\svitok-o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4544" y="-243408"/>
            <a:ext cx="9773344" cy="73300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260649"/>
            <a:ext cx="6696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r"/>
            <a:r>
              <a:rPr lang="ru-RU" sz="3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    </a:t>
            </a:r>
            <a:r>
              <a:rPr lang="ru-RU" sz="3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Далеко, далеко – на краю земли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206084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случилась эта история…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1124745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там, где кружат северные ветры </a:t>
            </a:r>
          </a:p>
          <a:p>
            <a:pPr algn="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снега лежат белым ковром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933056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Зарождался БУБЕН в культуре Ближнего Востока и в магических обрядах народов Севера во </a:t>
            </a:r>
            <a:r>
              <a:rPr lang="en-US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веках.</a:t>
            </a:r>
          </a:p>
          <a:p>
            <a:pPr algn="ctr"/>
            <a:endParaRPr lang="ru-RU" b="1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БУБЕН как музыкальный инструмент –</a:t>
            </a:r>
          </a:p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древний ударный инструмент неопределенной высоты звучания </a:t>
            </a:r>
          </a:p>
          <a:p>
            <a:pPr algn="ctr"/>
            <a:endParaRPr lang="ru-RU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БУБЕН как сакральный предмет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фундаментальная основа ритуальных обрядов северных предков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240_F_113861940_FCDJIxirG8tFoLaz99OmBEnEETU485F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84784"/>
            <a:ext cx="4964542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2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69669285.jpg"/>
          <p:cNvPicPr>
            <a:picLocks noChangeAspect="1" noChangeArrowheads="1"/>
          </p:cNvPicPr>
          <p:nvPr/>
        </p:nvPicPr>
        <p:blipFill>
          <a:blip r:embed="rId2" cstate="print">
            <a:lum bright="9000" contrast="-44000"/>
          </a:blip>
          <a:srcRect/>
          <a:stretch>
            <a:fillRect/>
          </a:stretch>
        </p:blipFill>
        <p:spPr bwMode="auto">
          <a:xfrm>
            <a:off x="-3204864" y="-531440"/>
            <a:ext cx="12529392" cy="7497466"/>
          </a:xfrm>
          <a:prstGeom prst="rect">
            <a:avLst/>
          </a:prstGeom>
          <a:noFill/>
        </p:spPr>
      </p:pic>
      <p:pic>
        <p:nvPicPr>
          <p:cNvPr id="2051" name="Picture 3" descr="C:\Users\User\Desktop\0_16f37d_7e8ea8b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0"/>
            <a:ext cx="4516362" cy="6969114"/>
          </a:xfrm>
          <a:prstGeom prst="rect">
            <a:avLst/>
          </a:prstGeom>
          <a:noFill/>
        </p:spPr>
      </p:pic>
      <p:pic>
        <p:nvPicPr>
          <p:cNvPr id="2053" name="Picture 5" descr="C:\Users\User\Desktop\26434004.gif"/>
          <p:cNvPicPr>
            <a:picLocks noChangeAspect="1" noChangeArrowheads="1"/>
          </p:cNvPicPr>
          <p:nvPr/>
        </p:nvPicPr>
        <p:blipFill>
          <a:blip r:embed="rId4" cstate="print">
            <a:lum bright="32000" contrast="-28000"/>
          </a:blip>
          <a:srcRect/>
          <a:stretch>
            <a:fillRect/>
          </a:stretch>
        </p:blipFill>
        <p:spPr bwMode="auto">
          <a:xfrm>
            <a:off x="6372200" y="0"/>
            <a:ext cx="780678" cy="780678"/>
          </a:xfrm>
          <a:prstGeom prst="rect">
            <a:avLst/>
          </a:prstGeom>
          <a:noFill/>
        </p:spPr>
      </p:pic>
      <p:pic>
        <p:nvPicPr>
          <p:cNvPr id="12" name="Picture 5" descr="C:\Users\User\Desktop\26434004.gif"/>
          <p:cNvPicPr>
            <a:picLocks noChangeAspect="1" noChangeArrowheads="1"/>
          </p:cNvPicPr>
          <p:nvPr/>
        </p:nvPicPr>
        <p:blipFill>
          <a:blip r:embed="rId5" cstate="print">
            <a:lum bright="21000" contrast="-31000"/>
          </a:blip>
          <a:srcRect/>
          <a:stretch>
            <a:fillRect/>
          </a:stretch>
        </p:blipFill>
        <p:spPr bwMode="auto">
          <a:xfrm>
            <a:off x="4644008" y="2132856"/>
            <a:ext cx="492646" cy="492646"/>
          </a:xfrm>
          <a:prstGeom prst="rect">
            <a:avLst/>
          </a:prstGeom>
          <a:noFill/>
        </p:spPr>
      </p:pic>
      <p:pic>
        <p:nvPicPr>
          <p:cNvPr id="13" name="Picture 5" descr="C:\Users\User\Desktop\26434004.gif"/>
          <p:cNvPicPr>
            <a:picLocks noChangeAspect="1" noChangeArrowheads="1"/>
          </p:cNvPicPr>
          <p:nvPr/>
        </p:nvPicPr>
        <p:blipFill>
          <a:blip r:embed="rId5" cstate="print">
            <a:lum bright="21000" contrast="-31000"/>
          </a:blip>
          <a:srcRect/>
          <a:stretch>
            <a:fillRect/>
          </a:stretch>
        </p:blipFill>
        <p:spPr bwMode="auto">
          <a:xfrm>
            <a:off x="7524328" y="5229200"/>
            <a:ext cx="492646" cy="492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5040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Бубны народов Севера</a:t>
            </a:r>
            <a:endParaRPr lang="ru-RU" sz="3600" b="1" dirty="0">
              <a:solidFill>
                <a:srgbClr val="333300"/>
              </a:solidFill>
            </a:endParaRPr>
          </a:p>
        </p:txBody>
      </p:sp>
      <p:pic>
        <p:nvPicPr>
          <p:cNvPr id="3076" name="Picture 4" descr="C:\Users\User\Desktop\465174364673acd4a06495254cfb46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4608512" cy="3072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image_big_873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3888432" cy="2812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User\Desktop\c10c64c27e0606d1654b81b9bb482558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19" y="1052737"/>
            <a:ext cx="3206131" cy="2169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115616" y="1484784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Бубен «</a:t>
            </a:r>
            <a:r>
              <a:rPr lang="ru-RU" sz="28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тюнгур</a:t>
            </a:r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367464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Бубен «</a:t>
            </a:r>
            <a:r>
              <a:rPr lang="ru-RU" sz="28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феди</a:t>
            </a:r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5661248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Бубен «</a:t>
            </a:r>
            <a:r>
              <a:rPr lang="ru-RU" sz="24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дюргюр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5085184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Бубен «</a:t>
            </a:r>
            <a:r>
              <a:rPr lang="ru-RU" sz="28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пензер</a:t>
            </a:r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6237312"/>
            <a:ext cx="44644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hlinkClick r:id="rId6"/>
              </a:rPr>
              <a:t>http://etnic.ru/etnic/kultura/design/ethnodesign/shamanskie-bubni.html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08304" y="6021288"/>
            <a:ext cx="1224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5040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Бубны Индии</a:t>
            </a:r>
            <a:endParaRPr lang="ru-RU" sz="3600" b="1" dirty="0">
              <a:solidFill>
                <a:srgbClr val="3333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1052736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канджира</a:t>
            </a:r>
            <a:r>
              <a:rPr lang="ru-RU" sz="2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551723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деревянную основу натянута мембрана из шкуры ящерицы. </a:t>
            </a:r>
          </a:p>
          <a:p>
            <a:pPr algn="ctr"/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Музыкальный инструмент имеет высокий звук.</a:t>
            </a:r>
          </a:p>
          <a:p>
            <a:pPr algn="ctr"/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 классической музыке используется с 1930 годов.</a:t>
            </a:r>
            <a:endParaRPr lang="ru-RU" dirty="0"/>
          </a:p>
        </p:txBody>
      </p:sp>
      <p:pic>
        <p:nvPicPr>
          <p:cNvPr id="4098" name="Picture 2" descr="C:\Users\User\Desktop\Kanji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5803553" cy="3785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96136" y="5085184"/>
            <a:ext cx="29523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  <a:p>
            <a:pPr algn="ctr"/>
            <a:r>
              <a:rPr lang="en-US" sz="1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https://ru.wikipedia.org/wiki/%D0%91%D1%83%D0%B1%D0%B5%D0%BD</a:t>
            </a:r>
            <a:r>
              <a:rPr lang="ru-RU" sz="1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Бубен «</a:t>
            </a:r>
            <a:r>
              <a:rPr lang="ru-RU" sz="2000" b="1" dirty="0" err="1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даф</a:t>
            </a:r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» встречается в странах Ближнего Востока, а также Азербайджана, Армении, Турции и др.</a:t>
            </a:r>
            <a:endParaRPr lang="ru-RU" sz="2000" b="1" dirty="0">
              <a:solidFill>
                <a:srgbClr val="33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460326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Известный игрок на </a:t>
            </a:r>
            <a:r>
              <a:rPr lang="ru-RU" sz="24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дафе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Hussein </a:t>
            </a:r>
            <a:r>
              <a:rPr lang="en-US" sz="24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Zahawy</a:t>
            </a:r>
            <a:r>
              <a:rPr lang="en-US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исполняет сольную партию</a:t>
            </a:r>
            <a:endParaRPr lang="en-US" sz="2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видео слайд 7 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835696" y="1268760"/>
            <a:ext cx="5328592" cy="39424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24128" y="5661248"/>
            <a:ext cx="30963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dirty="0" smtClean="0">
              <a:hlinkClick r:id="rId5"/>
            </a:endParaRPr>
          </a:p>
          <a:p>
            <a:pPr algn="ctr"/>
            <a:endParaRPr lang="ru-RU" sz="1000" dirty="0" smtClean="0">
              <a:hlinkClick r:id="rId5"/>
            </a:endParaRPr>
          </a:p>
          <a:p>
            <a:pPr algn="ctr"/>
            <a:endParaRPr lang="ru-RU" sz="1000" dirty="0" smtClean="0">
              <a:solidFill>
                <a:srgbClr val="663300"/>
              </a:solidFill>
              <a:hlinkClick r:id="rId5"/>
            </a:endParaRPr>
          </a:p>
          <a:p>
            <a:pPr algn="ctr"/>
            <a:r>
              <a:rPr lang="ru-RU" sz="1000" dirty="0" smtClean="0">
                <a:solidFill>
                  <a:srgbClr val="663300"/>
                </a:solidFill>
                <a:hlinkClick r:id="rId5"/>
              </a:rPr>
              <a:t>Источник </a:t>
            </a:r>
          </a:p>
          <a:p>
            <a:pPr algn="ctr"/>
            <a:r>
              <a:rPr lang="en-US" sz="1000" dirty="0" smtClean="0">
                <a:hlinkClick r:id="rId5"/>
              </a:rPr>
              <a:t>https://www.youtube.com/watch?v=KboogWwmzrc</a:t>
            </a:r>
            <a:r>
              <a:rPr lang="ru-RU" sz="1000" dirty="0" smtClean="0"/>
              <a:t> 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Бубен в </a:t>
            </a:r>
            <a:r>
              <a:rPr lang="ru-RU" sz="28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России -</a:t>
            </a:r>
            <a:endParaRPr lang="ru-RU" sz="2800" b="1" dirty="0" smtClean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динственный </a:t>
            </a:r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ударный инструмент </a:t>
            </a:r>
          </a:p>
          <a:p>
            <a:pPr algn="ctr"/>
            <a:r>
              <a:rPr lang="ru-RU" sz="20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в русской музыкальной культуре</a:t>
            </a:r>
            <a:endParaRPr lang="ru-RU" sz="2000" b="1" dirty="0">
              <a:solidFill>
                <a:srgbClr val="33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08518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Бубны 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известны 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восточным славянам с древнейших времен. Особенно широко они применялись в ратном деле и у скоморохов. </a:t>
            </a:r>
            <a:endParaRPr lang="en-US" sz="2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664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523694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24128" y="1844824"/>
            <a:ext cx="3024336" cy="331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Картина художника Головченко А.В. «Скоморох»</a:t>
            </a: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  <a:p>
            <a:pPr algn="ctr"/>
            <a:r>
              <a:rPr lang="en-US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https://artnow.ru/kartina-SKOMOROH-hudozhnik-Golovchenko-Aleksey-561478.html</a:t>
            </a:r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extur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858" y="0"/>
            <a:ext cx="92348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Ежегодный фестиваль фольклорных и обрядовых праздников коренных малочисленных народов Севера Хабаровского края «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Бубен дружбы»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3501008"/>
            <a:ext cx="302433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</a:p>
          <a:p>
            <a:pPr algn="ctr"/>
            <a:r>
              <a:rPr lang="en-US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https://todaykhv.ru/news/culture/14232/</a:t>
            </a:r>
            <a:r>
              <a:rPr lang="ru-RU" sz="105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bubendruzhbyzvuchitnadkhabarovskimkra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9316" y="1556792"/>
            <a:ext cx="7106462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396</Words>
  <Application>Microsoft Office PowerPoint</Application>
  <PresentationFormat>Экран (4:3)</PresentationFormat>
  <Paragraphs>161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2019-03-31T11:51:20Z</dcterms:created>
  <dcterms:modified xsi:type="dcterms:W3CDTF">2019-04-01T18:18:26Z</dcterms:modified>
</cp:coreProperties>
</file>