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63" r:id="rId5"/>
    <p:sldId id="257" r:id="rId6"/>
    <p:sldId id="264" r:id="rId7"/>
    <p:sldId id="265" r:id="rId8"/>
    <p:sldId id="266" r:id="rId9"/>
    <p:sldId id="267" r:id="rId10"/>
    <p:sldId id="259" r:id="rId11"/>
    <p:sldId id="269" r:id="rId12"/>
    <p:sldId id="275" r:id="rId13"/>
    <p:sldId id="268" r:id="rId14"/>
    <p:sldId id="270" r:id="rId15"/>
    <p:sldId id="276" r:id="rId16"/>
    <p:sldId id="271" r:id="rId17"/>
    <p:sldId id="278" r:id="rId18"/>
    <p:sldId id="272" r:id="rId19"/>
    <p:sldId id="277" r:id="rId20"/>
    <p:sldId id="273" r:id="rId21"/>
    <p:sldId id="274" r:id="rId22"/>
    <p:sldId id="279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5520" y="164638"/>
            <a:ext cx="8736971" cy="56207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1867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0"/>
          </p:nvPr>
        </p:nvSpPr>
        <p:spPr>
          <a:xfrm>
            <a:off x="1391478" y="1220755"/>
            <a:ext cx="9696449" cy="355176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961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172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18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500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4104" y="932723"/>
            <a:ext cx="12177897" cy="5925277"/>
          </a:xfrm>
          <a:prstGeom prst="rect">
            <a:avLst/>
          </a:prstGeom>
          <a:solidFill>
            <a:srgbClr val="DAEFFE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9" name="Заголовок 18"/>
          <p:cNvSpPr>
            <a:spLocks noGrp="1"/>
          </p:cNvSpPr>
          <p:nvPr>
            <p:ph type="title" hasCustomPrompt="1"/>
          </p:nvPr>
        </p:nvSpPr>
        <p:spPr>
          <a:xfrm>
            <a:off x="1679509" y="20976"/>
            <a:ext cx="8928992" cy="91174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marR="0" indent="0" algn="ctr" defTabSz="121917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67" b="0">
                <a:solidFill>
                  <a:schemeClr val="bg1"/>
                </a:solidFill>
                <a:effectLst/>
              </a:defRPr>
            </a:lvl1pPr>
          </a:lstStyle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133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133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>Образец текста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0"/>
          </p:nvPr>
        </p:nvSpPr>
        <p:spPr>
          <a:xfrm>
            <a:off x="1583267" y="1797051"/>
            <a:ext cx="9505951" cy="30712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130927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E4E610-CA77-409D-9CFC-2CD14D9A5DF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D66233-AFC8-4ED9-A15C-928C70F96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037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microsoft.com/office/2007/relationships/hdphoto" Target="../media/hdphoto1.wdp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CA8FC"/>
            </a:gs>
            <a:gs pos="2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4104" y="932723"/>
            <a:ext cx="12177897" cy="5925277"/>
          </a:xfrm>
          <a:prstGeom prst="rect">
            <a:avLst/>
          </a:prstGeom>
          <a:solidFill>
            <a:srgbClr val="DAEFFE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849270" y="51650"/>
            <a:ext cx="8414359" cy="881073"/>
          </a:xfrm>
          <a:prstGeom prst="rect">
            <a:avLst/>
          </a:prstGeom>
          <a:solidFill>
            <a:srgbClr val="299AF7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67" dirty="0"/>
          </a:p>
        </p:txBody>
      </p:sp>
      <p:pic>
        <p:nvPicPr>
          <p:cNvPr id="15" name="Picture 5" descr="H:\логотип\logo_appo-03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08" y="20977"/>
            <a:ext cx="1440157" cy="8004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:\логотип\низ_лого1.png"/>
          <p:cNvPicPr>
            <a:picLocks noChangeAspect="1" noChangeArrowheads="1"/>
          </p:cNvPicPr>
          <p:nvPr/>
        </p:nvPicPr>
        <p:blipFill rotWithShape="1"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9000"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  <a14:imgEffect>
                      <a14:brightnessContrast bright="1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04" b="-1"/>
          <a:stretch/>
        </p:blipFill>
        <p:spPr bwMode="auto">
          <a:xfrm>
            <a:off x="0" y="5491953"/>
            <a:ext cx="12192000" cy="147738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Рисунок 17" descr="Сертификат_лого.png"/>
          <p:cNvPicPr>
            <a:picLocks noChangeAspect="1"/>
          </p:cNvPicPr>
          <p:nvPr/>
        </p:nvPicPr>
        <p:blipFill>
          <a:blip r:embed="rId11" cstate="print"/>
          <a:srcRect l="14634" r="12194"/>
          <a:stretch>
            <a:fillRect/>
          </a:stretch>
        </p:blipFill>
        <p:spPr>
          <a:xfrm>
            <a:off x="10608502" y="209189"/>
            <a:ext cx="1448148" cy="6083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435" y="-149135"/>
            <a:ext cx="10515600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6684"/>
            <a:ext cx="10515600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498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udact.ru/law/prikaz-minprosveshcheniia-rossii-ot-31052021-n-287/#8ON4xqo8XSHT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3132" y="0"/>
            <a:ext cx="8928992" cy="911747"/>
          </a:xfrm>
        </p:spPr>
        <p:txBody>
          <a:bodyPr/>
          <a:lstStyle/>
          <a:p>
            <a:r>
              <a:rPr lang="ru-RU" dirty="0" smtClean="0"/>
              <a:t>Барышников Е.Н.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Нормативно-правовое  и организационное </a:t>
            </a:r>
            <a:r>
              <a:rPr lang="ru-RU" dirty="0" smtClean="0"/>
              <a:t>обеспечение  </a:t>
            </a:r>
            <a:r>
              <a:rPr lang="ru-RU" dirty="0" smtClean="0"/>
              <a:t>реализации рабочих программ воспитания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056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Анализ воспитательной работы за год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Анализ воспитательного процесса осуществляется в соответствии с целевыми ориентирами результатов воспитания, личностными результатами обучающихся на уровне основного общего образования, установленными </a:t>
            </a:r>
            <a:r>
              <a:rPr lang="ru-RU" dirty="0">
                <a:hlinkClick r:id="rId2"/>
              </a:rPr>
              <a:t>ФГОС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266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dirty="0"/>
              <a:t>ежегодный самоанализ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 smtClean="0"/>
              <a:t>воспитательной работы с целью выявления основных проблем и последующего их решения с привлечением (при необходимости) внешних экспертов, специалистов.</a:t>
            </a:r>
          </a:p>
          <a:p>
            <a:pPr marL="0" indent="0" algn="just">
              <a:buNone/>
            </a:pPr>
            <a:r>
              <a:rPr lang="ru-RU" sz="3600" dirty="0" smtClean="0"/>
              <a:t>Планирование анализа воспитательного процесса включается в календарный план воспитательной работы.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838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самоанализа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 </a:t>
            </a:r>
            <a:r>
              <a:rPr lang="ru-RU" sz="3200" dirty="0"/>
              <a:t>перечень выявленных проблем, над решением которых предстоит работать педагогическому коллективу</a:t>
            </a:r>
            <a:r>
              <a:rPr lang="ru-RU" sz="3200" dirty="0" smtClean="0"/>
              <a:t>.</a:t>
            </a:r>
          </a:p>
          <a:p>
            <a:pPr algn="just"/>
            <a:r>
              <a:rPr lang="ru-RU" sz="3200" dirty="0" smtClean="0"/>
              <a:t> </a:t>
            </a:r>
            <a:r>
              <a:rPr lang="ru-RU" sz="3200" dirty="0"/>
              <a:t>оформляются в виде отчета, составляемого заместителем директора по воспитательной работе (совместно с советником директора по воспитательной работе при его наличии) в конце учебного года, рассматриваются и утверждаются педагогическим советом или иным коллегиальным органом управления в общеобразовательной организации.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748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Материалы для анализа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800" dirty="0" smtClean="0"/>
              <a:t>Отчеты классных руководителей, социального </a:t>
            </a:r>
            <a:r>
              <a:rPr lang="ru-RU" sz="4800" dirty="0" err="1" smtClean="0"/>
              <a:t>педагога,психолога</a:t>
            </a:r>
            <a:r>
              <a:rPr lang="ru-RU" sz="4800" dirty="0" smtClean="0"/>
              <a:t>, советника директора по воспитательной работе.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90311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направления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dirty="0" smtClean="0"/>
              <a:t>анализа </a:t>
            </a:r>
            <a:r>
              <a:rPr lang="ru-RU" sz="4000" dirty="0"/>
              <a:t>воспитательного процесса </a:t>
            </a:r>
            <a:r>
              <a:rPr lang="ru-RU" sz="4000" dirty="0" smtClean="0"/>
              <a:t> </a:t>
            </a:r>
            <a:r>
              <a:rPr lang="ru-RU" sz="4000" dirty="0"/>
              <a:t>можно уточнять, корректировать, исходя из особенностей уклада, традиций, ресурсов образовательной организации, контингента обучающихся и другого</a:t>
            </a:r>
            <a:r>
              <a:rPr lang="ru-RU" sz="4000" dirty="0" smtClean="0"/>
              <a:t>).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56950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Результаты воспитания, социализации и саморазвития обучающихся.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Критерием, на основе которого осуществляется данный анализ, является динамика личностного развития обучающихся в каждом классе.</a:t>
            </a:r>
          </a:p>
          <a:p>
            <a:pPr marL="0" indent="0" algn="just">
              <a:buNone/>
            </a:pPr>
            <a:r>
              <a:rPr lang="ru-RU" dirty="0" smtClean="0"/>
              <a:t>Анализ проводится классными руководителями вместе с заместителем директора по воспитательной работе (советником директора по воспитанию, педагогом-психологом, социальным педагогом (при наличии) с последующим обсуждением результатов на методическом объединении классных руководителей или педагогическом совете.</a:t>
            </a:r>
          </a:p>
          <a:p>
            <a:pPr marL="0" indent="0" algn="just">
              <a:buNone/>
            </a:pPr>
            <a:r>
              <a:rPr lang="ru-RU" dirty="0" smtClean="0"/>
              <a:t>Основным способом получения информации о результатах воспитания, социализации и саморазвития обучающихся является педагогическое наблюдение.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93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Внимание педагогических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/>
              <a:t>сосредоточивается </a:t>
            </a:r>
            <a:r>
              <a:rPr lang="ru-RU" sz="3200" dirty="0"/>
              <a:t>на решение вопросов:</a:t>
            </a:r>
          </a:p>
          <a:p>
            <a:pPr algn="just"/>
            <a:r>
              <a:rPr lang="ru-RU" sz="3200" dirty="0"/>
              <a:t>проблемы, затруднения в личностном развитии обучающихся удалось решить за прошедший учебный год;</a:t>
            </a:r>
          </a:p>
          <a:p>
            <a:pPr algn="just"/>
            <a:r>
              <a:rPr lang="ru-RU" sz="3200" dirty="0"/>
              <a:t>проблемы, затруднения решить не удалось и почему;</a:t>
            </a:r>
          </a:p>
          <a:p>
            <a:pPr algn="just"/>
            <a:r>
              <a:rPr lang="ru-RU" sz="3200" dirty="0"/>
              <a:t>новые проблемы, трудности, над которыми предстоит работать педагогическому коллективу.</a:t>
            </a:r>
          </a:p>
          <a:p>
            <a:pPr algn="just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8450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Направления личностного развития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Личностные качества</a:t>
            </a:r>
          </a:p>
          <a:p>
            <a:r>
              <a:rPr lang="ru-RU" dirty="0" smtClean="0"/>
              <a:t>Гражданская идентичность</a:t>
            </a:r>
          </a:p>
          <a:p>
            <a:r>
              <a:rPr lang="ru-RU" dirty="0" smtClean="0"/>
              <a:t>Патриотизм</a:t>
            </a:r>
          </a:p>
          <a:p>
            <a:r>
              <a:rPr lang="ru-RU" dirty="0" smtClean="0"/>
              <a:t>Духовно-нравственная культура</a:t>
            </a:r>
          </a:p>
          <a:p>
            <a:r>
              <a:rPr lang="ru-RU" dirty="0" smtClean="0"/>
              <a:t>Трудолюбие</a:t>
            </a:r>
          </a:p>
          <a:p>
            <a:r>
              <a:rPr lang="ru-RU" dirty="0" smtClean="0"/>
              <a:t>Культура здорового образа жизни</a:t>
            </a:r>
          </a:p>
          <a:p>
            <a:r>
              <a:rPr lang="ru-RU" dirty="0" smtClean="0"/>
              <a:t>Экологическая культура</a:t>
            </a:r>
          </a:p>
          <a:p>
            <a:r>
              <a:rPr lang="ru-RU" dirty="0" smtClean="0"/>
              <a:t>Эстетический вкус</a:t>
            </a:r>
          </a:p>
          <a:p>
            <a:r>
              <a:rPr lang="ru-RU" dirty="0" smtClean="0"/>
              <a:t>Культура познания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565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 smtClean="0"/>
              <a:t>Состояние совместной деятельности обучающихся и взрослых.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Критерием</a:t>
            </a:r>
            <a:r>
              <a:rPr lang="ru-RU" dirty="0"/>
              <a:t>, на основе которого осуществляется данный анализ, является наличие интересной, событийно насыщенной и личностно развивающей совместной деятельности обучающихся и взрослых.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Анализ проводится заместителем директора по воспитательной работе (советником директора по воспитанию, педагогом-психологом, социальным педагогом (при наличии), классными руководителями с привлечением актива родителей (законных представителей) обучающихся, совета обучающихся.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77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3200" dirty="0" smtClean="0"/>
              <a:t>Способами получения информации о состоянии организуемой совместной деятельности обучающихся и педагогических работников могут быть анкетирования и беседы с обучающимися и их родителями (законными представителями), педагогическими работниками, представителями совета обучающихся.</a:t>
            </a:r>
          </a:p>
          <a:p>
            <a:pPr algn="just"/>
            <a:r>
              <a:rPr lang="ru-RU" sz="3200" dirty="0" smtClean="0"/>
              <a:t>Результаты обсуждаются на заседании методических объединений классных руководителей или педагогическом совете.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488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Рабочая программа воспитания школы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sz="4000" dirty="0" smtClean="0"/>
              <a:t>как компонент  образовательных программ на всех ступенях </a:t>
            </a:r>
          </a:p>
          <a:p>
            <a:pPr marL="0" indent="0">
              <a:buNone/>
            </a:pPr>
            <a:r>
              <a:rPr lang="ru-RU" sz="4000" dirty="0" smtClean="0"/>
              <a:t>календарный </a:t>
            </a:r>
            <a:r>
              <a:rPr lang="ru-RU" sz="4000" dirty="0"/>
              <a:t>план воспитательной работы на </a:t>
            </a:r>
            <a:r>
              <a:rPr lang="ru-RU" sz="4000" dirty="0" smtClean="0"/>
              <a:t>всех ступенях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22183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Внимание сосредотачивается на вопросах, связанных с качеством проделанной работы: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 smtClean="0"/>
              <a:t>реализации воспитательного потенциала урочной деятельности;</a:t>
            </a:r>
          </a:p>
          <a:p>
            <a:pPr algn="just"/>
            <a:r>
              <a:rPr lang="ru-RU" sz="3200" dirty="0" smtClean="0"/>
              <a:t>организуемой внеурочной деятельности обучающихся;</a:t>
            </a:r>
          </a:p>
          <a:p>
            <a:pPr algn="just"/>
            <a:r>
              <a:rPr lang="ru-RU" sz="3200" dirty="0" smtClean="0"/>
              <a:t>деятельности классных руководителей и их классов;</a:t>
            </a:r>
          </a:p>
          <a:p>
            <a:pPr algn="just"/>
            <a:r>
              <a:rPr lang="ru-RU" sz="3200" dirty="0" smtClean="0"/>
              <a:t>проводимых общешкольных основных дел, мероприятий;</a:t>
            </a:r>
          </a:p>
          <a:p>
            <a:pPr algn="just"/>
            <a:r>
              <a:rPr lang="ru-RU" sz="3200" dirty="0" smtClean="0"/>
              <a:t>внешкольных мероприятий;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099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Качество проделанной работы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создание и поддержка предметно-пространственной среды;</a:t>
            </a:r>
          </a:p>
          <a:p>
            <a:pPr algn="just"/>
            <a:r>
              <a:rPr lang="ru-RU" dirty="0" smtClean="0"/>
              <a:t>взаимодействие с родительским сообществом;</a:t>
            </a:r>
          </a:p>
          <a:p>
            <a:pPr algn="just"/>
            <a:r>
              <a:rPr lang="ru-RU" dirty="0" smtClean="0"/>
              <a:t>деятельность ученического самоуправления;</a:t>
            </a:r>
          </a:p>
          <a:p>
            <a:pPr algn="just"/>
            <a:r>
              <a:rPr lang="ru-RU" dirty="0" smtClean="0"/>
              <a:t>деятельность по профилактике и безопасности;</a:t>
            </a:r>
          </a:p>
          <a:p>
            <a:pPr algn="just"/>
            <a:r>
              <a:rPr lang="ru-RU" dirty="0" smtClean="0"/>
              <a:t>реализация потенциала социального партнерства;</a:t>
            </a:r>
          </a:p>
          <a:p>
            <a:pPr algn="just"/>
            <a:r>
              <a:rPr lang="ru-RU" dirty="0" smtClean="0"/>
              <a:t>деятельность по профориентации обучающихся;</a:t>
            </a:r>
          </a:p>
          <a:p>
            <a:pPr algn="just"/>
            <a:r>
              <a:rPr lang="ru-RU" dirty="0" smtClean="0"/>
              <a:t>Реализация вариативных модулей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826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Показатель качества документации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Отражает все составляющие воспитательного процесса , осуществляемого в образовательном учреждении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86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Организационный </a:t>
            </a:r>
            <a:r>
              <a:rPr lang="ru-RU" b="1" dirty="0" smtClean="0"/>
              <a:t>раздел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Включает в себя и отражает весь спектр  документов определяющих особенности организации и анализа реализации рабочих программ воспитания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045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Кадровое обеспечение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В </a:t>
            </a:r>
            <a:r>
              <a:rPr lang="ru-RU" dirty="0"/>
              <a:t>данном разделе могут быть представлены решения в образовательной организации, в соответствии с ФГОС общего образования всех уровней, по разделению функционала, связанного с планированием, организацией, обеспечением, реализацией воспитательной деятельности; по вопросам повышения квалификации педагогических работников в сфере воспитания; психолого-педагогического сопровождения обучающихся, в том числе с ОВЗ и других категорий; по привлечению специалистов других организаций (образовательных, социальных, правоохранительных и других).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884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Нормативно-правовая документация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законы</a:t>
            </a:r>
            <a:r>
              <a:rPr lang="ru-RU" dirty="0"/>
              <a:t>, приказы, постановления, локальные акты школы, должностные инструкции </a:t>
            </a:r>
            <a:r>
              <a:rPr lang="ru-RU" dirty="0" err="1"/>
              <a:t>зам.дир</a:t>
            </a:r>
            <a:r>
              <a:rPr lang="ru-RU" dirty="0"/>
              <a:t> по ВР, соц. педагога, психолога, руководителя </a:t>
            </a:r>
            <a:r>
              <a:rPr lang="ru-RU" dirty="0" smtClean="0"/>
              <a:t>МО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729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Нормативно-методическое обеспечение.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В </a:t>
            </a:r>
            <a:r>
              <a:rPr lang="ru-RU" dirty="0"/>
              <a:t>данном разделе могут быть представлены решения на уровне образовательной организации по принятию, внесению изменений в должностные инструкции педагогических работников по вопросам воспитательной деятельности, ведению договорных отношений, сетевой форме организации образовательного процесса, сотрудничеству с социальными партнерами, нормативному, методическому обеспечению воспитательной деятельности.</a:t>
            </a:r>
          </a:p>
          <a:p>
            <a:pPr marL="0" indent="0" algn="just">
              <a:buNone/>
            </a:pPr>
            <a:r>
              <a:rPr lang="ru-RU" dirty="0"/>
              <a:t>Представляются ссылки на локальные нормативные акты, в которые вносятся изменения в связи с утверждением рабочей программы воспитания.</a:t>
            </a:r>
          </a:p>
        </p:txBody>
      </p:sp>
    </p:spTree>
    <p:extLst>
      <p:ext uri="{BB962C8B-B14F-4D97-AF65-F5344CB8AC3E}">
        <p14:creationId xmlns:p14="http://schemas.microsoft.com/office/powerpoint/2010/main" val="203357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800" dirty="0" smtClean="0"/>
              <a:t>Требования к условиям работы с обучающимися с особыми образовательными потребностями.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dirty="0"/>
              <a:t>Данный раздел наполняется конкретными материалами с учетом наличия обучающихся с особыми образовательными потребностями. Требования к организации среды для обучающихся с ОВЗ отражаются в адаптированных основных образовательных программах для обучающихся каждой нозологической группы.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700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воспитательной работе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с категориями обучающихся, имеющих особые образовательные потребности:</a:t>
            </a:r>
          </a:p>
          <a:p>
            <a:r>
              <a:rPr lang="ru-RU" dirty="0" smtClean="0"/>
              <a:t> обучающихся с инвалидностью, </a:t>
            </a:r>
          </a:p>
          <a:p>
            <a:r>
              <a:rPr lang="ru-RU" dirty="0" smtClean="0"/>
              <a:t>с ОВЗ, </a:t>
            </a:r>
          </a:p>
          <a:p>
            <a:r>
              <a:rPr lang="ru-RU" dirty="0" smtClean="0"/>
              <a:t>из социально уязвимых групп (например, воспитанники детских домов, из семей мигрантов, билингвы и другие),</a:t>
            </a:r>
          </a:p>
          <a:p>
            <a:r>
              <a:rPr lang="ru-RU" dirty="0" smtClean="0"/>
              <a:t> одаренных, </a:t>
            </a:r>
          </a:p>
          <a:p>
            <a:r>
              <a:rPr lang="ru-RU" dirty="0" smtClean="0"/>
              <a:t>с отклоняющимся поведением, - создаются особые условия (описываются эти условия).</a:t>
            </a:r>
          </a:p>
          <a:p>
            <a:r>
              <a:rPr lang="ru-RU" dirty="0" smtClean="0"/>
              <a:t>Детьми-иностранными гражданами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294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Система поощрения социальной успешности и проявлений активной жизненной позиции обучающихся.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sz="3600" dirty="0"/>
              <a:t>Система поощрения проявлений активной жизненной позиции и социальной успешности обучающихся призвана способствовать формированию у обучающихся ориентации на активную жизненную позицию, инициативность, максимально вовлекать их в совместную деятельность в воспитательных целях.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146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bappo_shablon_20172 (1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6C61CCF0-2C71-4A54-872A-81CCFE4CC8B3}" vid="{71E29115-D169-47B8-88DF-35EBB442CF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ТиМ вос3</Template>
  <TotalTime>152</TotalTime>
  <Words>876</Words>
  <Application>Microsoft Office PowerPoint</Application>
  <PresentationFormat>Широкоэкранный</PresentationFormat>
  <Paragraphs>78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Arial</vt:lpstr>
      <vt:lpstr>Calibri</vt:lpstr>
      <vt:lpstr>spbappo_shablon_20172 (1)</vt:lpstr>
      <vt:lpstr>Барышников Е.Н. </vt:lpstr>
      <vt:lpstr>Рабочая программа воспитания школы</vt:lpstr>
      <vt:lpstr>Организационный раздел</vt:lpstr>
      <vt:lpstr>Кадровое обеспечение</vt:lpstr>
      <vt:lpstr>Нормативно-правовая документация</vt:lpstr>
      <vt:lpstr>Нормативно-методическое обеспечение. </vt:lpstr>
      <vt:lpstr>Требования к условиям работы с обучающимися с особыми образовательными потребностями. </vt:lpstr>
      <vt:lpstr>В воспитательной работе</vt:lpstr>
      <vt:lpstr>Система поощрения социальной успешности и проявлений активной жизненной позиции обучающихся. </vt:lpstr>
      <vt:lpstr>Анализ воспитательной работы за год </vt:lpstr>
      <vt:lpstr>ежегодный самоанализ</vt:lpstr>
      <vt:lpstr>Итоги самоанализа </vt:lpstr>
      <vt:lpstr>Материалы для анализа </vt:lpstr>
      <vt:lpstr>Основные направления</vt:lpstr>
      <vt:lpstr>Результаты воспитания, социализации и саморазвития обучающихся.</vt:lpstr>
      <vt:lpstr>Внимание педагогических работников</vt:lpstr>
      <vt:lpstr>Направления личностного развития</vt:lpstr>
      <vt:lpstr>Состояние совместной деятельности обучающихся и взрослых.</vt:lpstr>
      <vt:lpstr>Презентация PowerPoint</vt:lpstr>
      <vt:lpstr>Внимание сосредотачивается на вопросах, связанных с качеством проделанной работы:</vt:lpstr>
      <vt:lpstr>Качество проделанной работы </vt:lpstr>
      <vt:lpstr>Показатель качества документации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здвр</dc:title>
  <dc:creator>Барышников Евгений Николаевич</dc:creator>
  <cp:lastModifiedBy>User</cp:lastModifiedBy>
  <cp:revision>8</cp:revision>
  <dcterms:created xsi:type="dcterms:W3CDTF">2025-02-19T09:23:34Z</dcterms:created>
  <dcterms:modified xsi:type="dcterms:W3CDTF">2025-02-19T13:23:08Z</dcterms:modified>
</cp:coreProperties>
</file>