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8" r:id="rId16"/>
    <p:sldId id="279" r:id="rId17"/>
    <p:sldId id="282" r:id="rId18"/>
    <p:sldId id="283" r:id="rId19"/>
    <p:sldId id="284" r:id="rId20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204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4225" y="256031"/>
            <a:ext cx="1967810" cy="25222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747636" y="264667"/>
            <a:ext cx="144780" cy="193675"/>
          </a:xfrm>
          <a:custGeom>
            <a:avLst/>
            <a:gdLst/>
            <a:ahLst/>
            <a:cxnLst/>
            <a:rect l="l" t="t" r="r" b="b"/>
            <a:pathLst>
              <a:path w="144779" h="193675">
                <a:moveTo>
                  <a:pt x="85344" y="30226"/>
                </a:moveTo>
                <a:lnTo>
                  <a:pt x="76835" y="30226"/>
                </a:lnTo>
                <a:lnTo>
                  <a:pt x="70612" y="30861"/>
                </a:lnTo>
                <a:lnTo>
                  <a:pt x="48641" y="53721"/>
                </a:lnTo>
                <a:lnTo>
                  <a:pt x="48641" y="57912"/>
                </a:lnTo>
                <a:lnTo>
                  <a:pt x="48641" y="61976"/>
                </a:lnTo>
                <a:lnTo>
                  <a:pt x="49276" y="65659"/>
                </a:lnTo>
                <a:lnTo>
                  <a:pt x="50673" y="69087"/>
                </a:lnTo>
                <a:lnTo>
                  <a:pt x="51943" y="72517"/>
                </a:lnTo>
                <a:lnTo>
                  <a:pt x="53848" y="75565"/>
                </a:lnTo>
                <a:lnTo>
                  <a:pt x="56515" y="77978"/>
                </a:lnTo>
                <a:lnTo>
                  <a:pt x="59182" y="80518"/>
                </a:lnTo>
                <a:lnTo>
                  <a:pt x="62611" y="82550"/>
                </a:lnTo>
                <a:lnTo>
                  <a:pt x="66802" y="83947"/>
                </a:lnTo>
                <a:lnTo>
                  <a:pt x="70993" y="85344"/>
                </a:lnTo>
                <a:lnTo>
                  <a:pt x="76962" y="85979"/>
                </a:lnTo>
                <a:lnTo>
                  <a:pt x="84709" y="85979"/>
                </a:lnTo>
                <a:lnTo>
                  <a:pt x="105410" y="85979"/>
                </a:lnTo>
                <a:lnTo>
                  <a:pt x="105410" y="30226"/>
                </a:lnTo>
                <a:lnTo>
                  <a:pt x="85344" y="30226"/>
                </a:lnTo>
                <a:close/>
              </a:path>
              <a:path w="144779" h="193675">
                <a:moveTo>
                  <a:pt x="85725" y="0"/>
                </a:moveTo>
                <a:lnTo>
                  <a:pt x="132969" y="0"/>
                </a:lnTo>
                <a:lnTo>
                  <a:pt x="136144" y="0"/>
                </a:lnTo>
                <a:lnTo>
                  <a:pt x="138811" y="889"/>
                </a:lnTo>
                <a:lnTo>
                  <a:pt x="140970" y="2921"/>
                </a:lnTo>
                <a:lnTo>
                  <a:pt x="143256" y="4826"/>
                </a:lnTo>
                <a:lnTo>
                  <a:pt x="144399" y="8001"/>
                </a:lnTo>
                <a:lnTo>
                  <a:pt x="144399" y="12319"/>
                </a:lnTo>
                <a:lnTo>
                  <a:pt x="144399" y="187452"/>
                </a:lnTo>
                <a:lnTo>
                  <a:pt x="144399" y="188468"/>
                </a:lnTo>
                <a:lnTo>
                  <a:pt x="144018" y="189357"/>
                </a:lnTo>
                <a:lnTo>
                  <a:pt x="128778" y="193421"/>
                </a:lnTo>
                <a:lnTo>
                  <a:pt x="124968" y="193421"/>
                </a:lnTo>
                <a:lnTo>
                  <a:pt x="121158" y="193421"/>
                </a:lnTo>
                <a:lnTo>
                  <a:pt x="106299" y="190119"/>
                </a:lnTo>
                <a:lnTo>
                  <a:pt x="105664" y="189357"/>
                </a:lnTo>
                <a:lnTo>
                  <a:pt x="105410" y="188468"/>
                </a:lnTo>
                <a:lnTo>
                  <a:pt x="105410" y="187452"/>
                </a:lnTo>
                <a:lnTo>
                  <a:pt x="105410" y="115443"/>
                </a:lnTo>
                <a:lnTo>
                  <a:pt x="90932" y="115443"/>
                </a:lnTo>
                <a:lnTo>
                  <a:pt x="84963" y="115443"/>
                </a:lnTo>
                <a:lnTo>
                  <a:pt x="80391" y="116078"/>
                </a:lnTo>
                <a:lnTo>
                  <a:pt x="77343" y="117221"/>
                </a:lnTo>
                <a:lnTo>
                  <a:pt x="74168" y="118491"/>
                </a:lnTo>
                <a:lnTo>
                  <a:pt x="71374" y="120269"/>
                </a:lnTo>
                <a:lnTo>
                  <a:pt x="68961" y="122809"/>
                </a:lnTo>
                <a:lnTo>
                  <a:pt x="66548" y="125222"/>
                </a:lnTo>
                <a:lnTo>
                  <a:pt x="64389" y="128397"/>
                </a:lnTo>
                <a:lnTo>
                  <a:pt x="62484" y="132080"/>
                </a:lnTo>
                <a:lnTo>
                  <a:pt x="60579" y="135762"/>
                </a:lnTo>
                <a:lnTo>
                  <a:pt x="58801" y="140208"/>
                </a:lnTo>
                <a:lnTo>
                  <a:pt x="57023" y="145287"/>
                </a:lnTo>
                <a:lnTo>
                  <a:pt x="42418" y="186944"/>
                </a:lnTo>
                <a:lnTo>
                  <a:pt x="36830" y="192024"/>
                </a:lnTo>
                <a:lnTo>
                  <a:pt x="35179" y="192532"/>
                </a:lnTo>
                <a:lnTo>
                  <a:pt x="33020" y="192912"/>
                </a:lnTo>
                <a:lnTo>
                  <a:pt x="30353" y="193167"/>
                </a:lnTo>
                <a:lnTo>
                  <a:pt x="27686" y="193294"/>
                </a:lnTo>
                <a:lnTo>
                  <a:pt x="24257" y="193421"/>
                </a:lnTo>
                <a:lnTo>
                  <a:pt x="20066" y="193421"/>
                </a:lnTo>
                <a:lnTo>
                  <a:pt x="15494" y="193421"/>
                </a:lnTo>
                <a:lnTo>
                  <a:pt x="635" y="189865"/>
                </a:lnTo>
                <a:lnTo>
                  <a:pt x="254" y="189230"/>
                </a:lnTo>
                <a:lnTo>
                  <a:pt x="0" y="188468"/>
                </a:lnTo>
                <a:lnTo>
                  <a:pt x="0" y="187706"/>
                </a:lnTo>
                <a:lnTo>
                  <a:pt x="0" y="186690"/>
                </a:lnTo>
                <a:lnTo>
                  <a:pt x="127" y="185420"/>
                </a:lnTo>
                <a:lnTo>
                  <a:pt x="508" y="184023"/>
                </a:lnTo>
                <a:lnTo>
                  <a:pt x="889" y="182626"/>
                </a:lnTo>
                <a:lnTo>
                  <a:pt x="1651" y="180467"/>
                </a:lnTo>
                <a:lnTo>
                  <a:pt x="2667" y="177546"/>
                </a:lnTo>
                <a:lnTo>
                  <a:pt x="17145" y="139700"/>
                </a:lnTo>
                <a:lnTo>
                  <a:pt x="19050" y="134747"/>
                </a:lnTo>
                <a:lnTo>
                  <a:pt x="20955" y="130429"/>
                </a:lnTo>
                <a:lnTo>
                  <a:pt x="22987" y="126746"/>
                </a:lnTo>
                <a:lnTo>
                  <a:pt x="24892" y="123062"/>
                </a:lnTo>
                <a:lnTo>
                  <a:pt x="46355" y="104775"/>
                </a:lnTo>
                <a:lnTo>
                  <a:pt x="40132" y="103124"/>
                </a:lnTo>
                <a:lnTo>
                  <a:pt x="10795" y="74676"/>
                </a:lnTo>
                <a:lnTo>
                  <a:pt x="8382" y="63754"/>
                </a:lnTo>
                <a:lnTo>
                  <a:pt x="8382" y="57404"/>
                </a:lnTo>
                <a:lnTo>
                  <a:pt x="8382" y="48641"/>
                </a:lnTo>
                <a:lnTo>
                  <a:pt x="32258" y="10668"/>
                </a:lnTo>
                <a:lnTo>
                  <a:pt x="74483" y="259"/>
                </a:lnTo>
                <a:lnTo>
                  <a:pt x="8572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5613" y="258444"/>
            <a:ext cx="167385" cy="20497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359778" y="263778"/>
            <a:ext cx="173355" cy="244475"/>
          </a:xfrm>
          <a:custGeom>
            <a:avLst/>
            <a:gdLst/>
            <a:ahLst/>
            <a:cxnLst/>
            <a:rect l="l" t="t" r="r" b="b"/>
            <a:pathLst>
              <a:path w="173354" h="244475">
                <a:moveTo>
                  <a:pt x="19685" y="0"/>
                </a:moveTo>
                <a:lnTo>
                  <a:pt x="23495" y="0"/>
                </a:lnTo>
                <a:lnTo>
                  <a:pt x="26670" y="126"/>
                </a:lnTo>
                <a:lnTo>
                  <a:pt x="29210" y="381"/>
                </a:lnTo>
                <a:lnTo>
                  <a:pt x="31750" y="635"/>
                </a:lnTo>
                <a:lnTo>
                  <a:pt x="38226" y="3301"/>
                </a:lnTo>
                <a:lnTo>
                  <a:pt x="38862" y="4063"/>
                </a:lnTo>
                <a:lnTo>
                  <a:pt x="39243" y="4953"/>
                </a:lnTo>
                <a:lnTo>
                  <a:pt x="39243" y="5969"/>
                </a:lnTo>
                <a:lnTo>
                  <a:pt x="39243" y="161036"/>
                </a:lnTo>
                <a:lnTo>
                  <a:pt x="110362" y="161036"/>
                </a:lnTo>
                <a:lnTo>
                  <a:pt x="110362" y="5969"/>
                </a:lnTo>
                <a:lnTo>
                  <a:pt x="110362" y="4953"/>
                </a:lnTo>
                <a:lnTo>
                  <a:pt x="120523" y="381"/>
                </a:lnTo>
                <a:lnTo>
                  <a:pt x="123062" y="126"/>
                </a:lnTo>
                <a:lnTo>
                  <a:pt x="126237" y="0"/>
                </a:lnTo>
                <a:lnTo>
                  <a:pt x="129921" y="0"/>
                </a:lnTo>
                <a:lnTo>
                  <a:pt x="133858" y="0"/>
                </a:lnTo>
                <a:lnTo>
                  <a:pt x="137033" y="126"/>
                </a:lnTo>
                <a:lnTo>
                  <a:pt x="139446" y="381"/>
                </a:lnTo>
                <a:lnTo>
                  <a:pt x="141986" y="635"/>
                </a:lnTo>
                <a:lnTo>
                  <a:pt x="149478" y="4953"/>
                </a:lnTo>
                <a:lnTo>
                  <a:pt x="149478" y="5969"/>
                </a:lnTo>
                <a:lnTo>
                  <a:pt x="149478" y="161036"/>
                </a:lnTo>
                <a:lnTo>
                  <a:pt x="166370" y="161036"/>
                </a:lnTo>
                <a:lnTo>
                  <a:pt x="168910" y="161036"/>
                </a:lnTo>
                <a:lnTo>
                  <a:pt x="170561" y="161544"/>
                </a:lnTo>
                <a:lnTo>
                  <a:pt x="171576" y="162687"/>
                </a:lnTo>
                <a:lnTo>
                  <a:pt x="172466" y="163830"/>
                </a:lnTo>
                <a:lnTo>
                  <a:pt x="172974" y="165988"/>
                </a:lnTo>
                <a:lnTo>
                  <a:pt x="172974" y="169037"/>
                </a:lnTo>
                <a:lnTo>
                  <a:pt x="172974" y="238887"/>
                </a:lnTo>
                <a:lnTo>
                  <a:pt x="172974" y="239775"/>
                </a:lnTo>
                <a:lnTo>
                  <a:pt x="172720" y="240665"/>
                </a:lnTo>
                <a:lnTo>
                  <a:pt x="172212" y="241426"/>
                </a:lnTo>
                <a:lnTo>
                  <a:pt x="171703" y="242062"/>
                </a:lnTo>
                <a:lnTo>
                  <a:pt x="170815" y="242697"/>
                </a:lnTo>
                <a:lnTo>
                  <a:pt x="169672" y="243078"/>
                </a:lnTo>
                <a:lnTo>
                  <a:pt x="168401" y="243586"/>
                </a:lnTo>
                <a:lnTo>
                  <a:pt x="166624" y="243840"/>
                </a:lnTo>
                <a:lnTo>
                  <a:pt x="164465" y="244094"/>
                </a:lnTo>
                <a:lnTo>
                  <a:pt x="162178" y="244348"/>
                </a:lnTo>
                <a:lnTo>
                  <a:pt x="159385" y="244475"/>
                </a:lnTo>
                <a:lnTo>
                  <a:pt x="155955" y="244475"/>
                </a:lnTo>
                <a:lnTo>
                  <a:pt x="152653" y="244475"/>
                </a:lnTo>
                <a:lnTo>
                  <a:pt x="142367" y="243078"/>
                </a:lnTo>
                <a:lnTo>
                  <a:pt x="141097" y="242697"/>
                </a:lnTo>
                <a:lnTo>
                  <a:pt x="140081" y="242062"/>
                </a:lnTo>
                <a:lnTo>
                  <a:pt x="139573" y="241426"/>
                </a:lnTo>
                <a:lnTo>
                  <a:pt x="139065" y="240665"/>
                </a:lnTo>
                <a:lnTo>
                  <a:pt x="138684" y="239775"/>
                </a:lnTo>
                <a:lnTo>
                  <a:pt x="138684" y="238887"/>
                </a:lnTo>
                <a:lnTo>
                  <a:pt x="138684" y="193421"/>
                </a:lnTo>
                <a:lnTo>
                  <a:pt x="11303" y="193421"/>
                </a:lnTo>
                <a:lnTo>
                  <a:pt x="7874" y="193421"/>
                </a:lnTo>
                <a:lnTo>
                  <a:pt x="5080" y="192405"/>
                </a:lnTo>
                <a:lnTo>
                  <a:pt x="3048" y="190373"/>
                </a:lnTo>
                <a:lnTo>
                  <a:pt x="1016" y="188341"/>
                </a:lnTo>
                <a:lnTo>
                  <a:pt x="0" y="185293"/>
                </a:lnTo>
                <a:lnTo>
                  <a:pt x="0" y="181101"/>
                </a:lnTo>
                <a:lnTo>
                  <a:pt x="0" y="5969"/>
                </a:lnTo>
                <a:lnTo>
                  <a:pt x="0" y="4953"/>
                </a:lnTo>
                <a:lnTo>
                  <a:pt x="381" y="4063"/>
                </a:lnTo>
                <a:lnTo>
                  <a:pt x="1016" y="3301"/>
                </a:lnTo>
                <a:lnTo>
                  <a:pt x="1650" y="2540"/>
                </a:lnTo>
                <a:lnTo>
                  <a:pt x="2667" y="1905"/>
                </a:lnTo>
                <a:lnTo>
                  <a:pt x="4191" y="1397"/>
                </a:lnTo>
                <a:lnTo>
                  <a:pt x="5715" y="1016"/>
                </a:lnTo>
                <a:lnTo>
                  <a:pt x="7747" y="635"/>
                </a:lnTo>
                <a:lnTo>
                  <a:pt x="10287" y="381"/>
                </a:lnTo>
                <a:lnTo>
                  <a:pt x="12826" y="126"/>
                </a:lnTo>
                <a:lnTo>
                  <a:pt x="15875" y="0"/>
                </a:lnTo>
                <a:lnTo>
                  <a:pt x="19685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8836" y="250697"/>
            <a:ext cx="1219073" cy="21526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6167754" y="263778"/>
            <a:ext cx="150495" cy="194310"/>
          </a:xfrm>
          <a:custGeom>
            <a:avLst/>
            <a:gdLst/>
            <a:ahLst/>
            <a:cxnLst/>
            <a:rect l="l" t="t" r="r" b="b"/>
            <a:pathLst>
              <a:path w="150495" h="194309">
                <a:moveTo>
                  <a:pt x="19685" y="0"/>
                </a:moveTo>
                <a:lnTo>
                  <a:pt x="23495" y="0"/>
                </a:lnTo>
                <a:lnTo>
                  <a:pt x="26670" y="126"/>
                </a:lnTo>
                <a:lnTo>
                  <a:pt x="38227" y="3556"/>
                </a:lnTo>
                <a:lnTo>
                  <a:pt x="38862" y="4318"/>
                </a:lnTo>
                <a:lnTo>
                  <a:pt x="39243" y="5207"/>
                </a:lnTo>
                <a:lnTo>
                  <a:pt x="39243" y="6223"/>
                </a:lnTo>
                <a:lnTo>
                  <a:pt x="39243" y="76962"/>
                </a:lnTo>
                <a:lnTo>
                  <a:pt x="111252" y="76962"/>
                </a:lnTo>
                <a:lnTo>
                  <a:pt x="111252" y="6223"/>
                </a:lnTo>
                <a:lnTo>
                  <a:pt x="111252" y="5207"/>
                </a:lnTo>
                <a:lnTo>
                  <a:pt x="111506" y="4318"/>
                </a:lnTo>
                <a:lnTo>
                  <a:pt x="112141" y="3556"/>
                </a:lnTo>
                <a:lnTo>
                  <a:pt x="112775" y="2794"/>
                </a:lnTo>
                <a:lnTo>
                  <a:pt x="127000" y="0"/>
                </a:lnTo>
                <a:lnTo>
                  <a:pt x="130810" y="0"/>
                </a:lnTo>
                <a:lnTo>
                  <a:pt x="134620" y="0"/>
                </a:lnTo>
                <a:lnTo>
                  <a:pt x="150368" y="5207"/>
                </a:lnTo>
                <a:lnTo>
                  <a:pt x="150368" y="6223"/>
                </a:lnTo>
                <a:lnTo>
                  <a:pt x="150368" y="188087"/>
                </a:lnTo>
                <a:lnTo>
                  <a:pt x="150368" y="189103"/>
                </a:lnTo>
                <a:lnTo>
                  <a:pt x="149987" y="189992"/>
                </a:lnTo>
                <a:lnTo>
                  <a:pt x="134620" y="194310"/>
                </a:lnTo>
                <a:lnTo>
                  <a:pt x="130810" y="194310"/>
                </a:lnTo>
                <a:lnTo>
                  <a:pt x="127000" y="194310"/>
                </a:lnTo>
                <a:lnTo>
                  <a:pt x="115316" y="192659"/>
                </a:lnTo>
                <a:lnTo>
                  <a:pt x="113919" y="192150"/>
                </a:lnTo>
                <a:lnTo>
                  <a:pt x="112775" y="191516"/>
                </a:lnTo>
                <a:lnTo>
                  <a:pt x="112141" y="190754"/>
                </a:lnTo>
                <a:lnTo>
                  <a:pt x="111506" y="189992"/>
                </a:lnTo>
                <a:lnTo>
                  <a:pt x="111252" y="189103"/>
                </a:lnTo>
                <a:lnTo>
                  <a:pt x="111252" y="188087"/>
                </a:lnTo>
                <a:lnTo>
                  <a:pt x="111252" y="110236"/>
                </a:lnTo>
                <a:lnTo>
                  <a:pt x="39243" y="110236"/>
                </a:lnTo>
                <a:lnTo>
                  <a:pt x="39243" y="188087"/>
                </a:lnTo>
                <a:lnTo>
                  <a:pt x="39243" y="189103"/>
                </a:lnTo>
                <a:lnTo>
                  <a:pt x="38862" y="189992"/>
                </a:lnTo>
                <a:lnTo>
                  <a:pt x="38227" y="190754"/>
                </a:lnTo>
                <a:lnTo>
                  <a:pt x="37719" y="191516"/>
                </a:lnTo>
                <a:lnTo>
                  <a:pt x="36703" y="192150"/>
                </a:lnTo>
                <a:lnTo>
                  <a:pt x="35179" y="192659"/>
                </a:lnTo>
                <a:lnTo>
                  <a:pt x="33655" y="193167"/>
                </a:lnTo>
                <a:lnTo>
                  <a:pt x="31750" y="193548"/>
                </a:lnTo>
                <a:lnTo>
                  <a:pt x="29210" y="193929"/>
                </a:lnTo>
                <a:lnTo>
                  <a:pt x="26670" y="194183"/>
                </a:lnTo>
                <a:lnTo>
                  <a:pt x="23495" y="194310"/>
                </a:lnTo>
                <a:lnTo>
                  <a:pt x="19685" y="194310"/>
                </a:lnTo>
                <a:lnTo>
                  <a:pt x="15875" y="194310"/>
                </a:lnTo>
                <a:lnTo>
                  <a:pt x="4191" y="192659"/>
                </a:lnTo>
                <a:lnTo>
                  <a:pt x="2667" y="192150"/>
                </a:lnTo>
                <a:lnTo>
                  <a:pt x="1650" y="191516"/>
                </a:lnTo>
                <a:lnTo>
                  <a:pt x="1016" y="190754"/>
                </a:lnTo>
                <a:lnTo>
                  <a:pt x="381" y="189992"/>
                </a:lnTo>
                <a:lnTo>
                  <a:pt x="0" y="189103"/>
                </a:lnTo>
                <a:lnTo>
                  <a:pt x="0" y="188087"/>
                </a:lnTo>
                <a:lnTo>
                  <a:pt x="0" y="6223"/>
                </a:lnTo>
                <a:lnTo>
                  <a:pt x="0" y="5207"/>
                </a:lnTo>
                <a:lnTo>
                  <a:pt x="381" y="4318"/>
                </a:lnTo>
                <a:lnTo>
                  <a:pt x="1016" y="3556"/>
                </a:lnTo>
                <a:lnTo>
                  <a:pt x="1650" y="2794"/>
                </a:lnTo>
                <a:lnTo>
                  <a:pt x="15875" y="0"/>
                </a:lnTo>
                <a:lnTo>
                  <a:pt x="1968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7689" y="600582"/>
            <a:ext cx="2836000" cy="22021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561708" y="654557"/>
            <a:ext cx="102235" cy="123189"/>
          </a:xfrm>
          <a:custGeom>
            <a:avLst/>
            <a:gdLst/>
            <a:ahLst/>
            <a:cxnLst/>
            <a:rect l="l" t="t" r="r" b="b"/>
            <a:pathLst>
              <a:path w="102234" h="123190">
                <a:moveTo>
                  <a:pt x="29210" y="68452"/>
                </a:moveTo>
                <a:lnTo>
                  <a:pt x="29210" y="100329"/>
                </a:lnTo>
                <a:lnTo>
                  <a:pt x="30607" y="100456"/>
                </a:lnTo>
                <a:lnTo>
                  <a:pt x="32004" y="100583"/>
                </a:lnTo>
                <a:lnTo>
                  <a:pt x="33400" y="100711"/>
                </a:lnTo>
                <a:lnTo>
                  <a:pt x="34925" y="100837"/>
                </a:lnTo>
                <a:lnTo>
                  <a:pt x="36322" y="100964"/>
                </a:lnTo>
                <a:lnTo>
                  <a:pt x="37846" y="101091"/>
                </a:lnTo>
                <a:lnTo>
                  <a:pt x="39370" y="101091"/>
                </a:lnTo>
                <a:lnTo>
                  <a:pt x="40767" y="101218"/>
                </a:lnTo>
                <a:lnTo>
                  <a:pt x="42291" y="101218"/>
                </a:lnTo>
                <a:lnTo>
                  <a:pt x="43688" y="101218"/>
                </a:lnTo>
                <a:lnTo>
                  <a:pt x="44958" y="101345"/>
                </a:lnTo>
                <a:lnTo>
                  <a:pt x="46100" y="101345"/>
                </a:lnTo>
                <a:lnTo>
                  <a:pt x="50546" y="101345"/>
                </a:lnTo>
                <a:lnTo>
                  <a:pt x="54356" y="100964"/>
                </a:lnTo>
                <a:lnTo>
                  <a:pt x="57404" y="100075"/>
                </a:lnTo>
                <a:lnTo>
                  <a:pt x="60579" y="99313"/>
                </a:lnTo>
                <a:lnTo>
                  <a:pt x="63119" y="98170"/>
                </a:lnTo>
                <a:lnTo>
                  <a:pt x="65150" y="96646"/>
                </a:lnTo>
                <a:lnTo>
                  <a:pt x="67183" y="95250"/>
                </a:lnTo>
                <a:lnTo>
                  <a:pt x="68580" y="93471"/>
                </a:lnTo>
                <a:lnTo>
                  <a:pt x="69469" y="91312"/>
                </a:lnTo>
                <a:lnTo>
                  <a:pt x="70485" y="89153"/>
                </a:lnTo>
                <a:lnTo>
                  <a:pt x="70866" y="86867"/>
                </a:lnTo>
                <a:lnTo>
                  <a:pt x="70866" y="84327"/>
                </a:lnTo>
                <a:lnTo>
                  <a:pt x="70866" y="81661"/>
                </a:lnTo>
                <a:lnTo>
                  <a:pt x="70485" y="79247"/>
                </a:lnTo>
                <a:lnTo>
                  <a:pt x="69596" y="77342"/>
                </a:lnTo>
                <a:lnTo>
                  <a:pt x="68707" y="75311"/>
                </a:lnTo>
                <a:lnTo>
                  <a:pt x="67310" y="73659"/>
                </a:lnTo>
                <a:lnTo>
                  <a:pt x="65277" y="72389"/>
                </a:lnTo>
                <a:lnTo>
                  <a:pt x="63246" y="70992"/>
                </a:lnTo>
                <a:lnTo>
                  <a:pt x="60579" y="70103"/>
                </a:lnTo>
                <a:lnTo>
                  <a:pt x="57276" y="69468"/>
                </a:lnTo>
                <a:lnTo>
                  <a:pt x="53975" y="68833"/>
                </a:lnTo>
                <a:lnTo>
                  <a:pt x="50038" y="68452"/>
                </a:lnTo>
                <a:lnTo>
                  <a:pt x="45593" y="68452"/>
                </a:lnTo>
                <a:lnTo>
                  <a:pt x="29210" y="68452"/>
                </a:lnTo>
                <a:close/>
              </a:path>
              <a:path w="102234" h="123190">
                <a:moveTo>
                  <a:pt x="45466" y="21336"/>
                </a:moveTo>
                <a:lnTo>
                  <a:pt x="42291" y="21336"/>
                </a:lnTo>
                <a:lnTo>
                  <a:pt x="39243" y="21462"/>
                </a:lnTo>
                <a:lnTo>
                  <a:pt x="36575" y="21589"/>
                </a:lnTo>
                <a:lnTo>
                  <a:pt x="33782" y="21843"/>
                </a:lnTo>
                <a:lnTo>
                  <a:pt x="31369" y="21970"/>
                </a:lnTo>
                <a:lnTo>
                  <a:pt x="29210" y="22225"/>
                </a:lnTo>
                <a:lnTo>
                  <a:pt x="29210" y="50164"/>
                </a:lnTo>
                <a:lnTo>
                  <a:pt x="45974" y="50164"/>
                </a:lnTo>
                <a:lnTo>
                  <a:pt x="53086" y="50164"/>
                </a:lnTo>
                <a:lnTo>
                  <a:pt x="58420" y="49021"/>
                </a:lnTo>
                <a:lnTo>
                  <a:pt x="62102" y="46481"/>
                </a:lnTo>
                <a:lnTo>
                  <a:pt x="65786" y="43941"/>
                </a:lnTo>
                <a:lnTo>
                  <a:pt x="67691" y="40258"/>
                </a:lnTo>
                <a:lnTo>
                  <a:pt x="67691" y="35432"/>
                </a:lnTo>
                <a:lnTo>
                  <a:pt x="67691" y="33146"/>
                </a:lnTo>
                <a:lnTo>
                  <a:pt x="67310" y="31241"/>
                </a:lnTo>
                <a:lnTo>
                  <a:pt x="66421" y="29463"/>
                </a:lnTo>
                <a:lnTo>
                  <a:pt x="65659" y="27686"/>
                </a:lnTo>
                <a:lnTo>
                  <a:pt x="55752" y="22351"/>
                </a:lnTo>
                <a:lnTo>
                  <a:pt x="52959" y="21716"/>
                </a:lnTo>
                <a:lnTo>
                  <a:pt x="49402" y="21336"/>
                </a:lnTo>
                <a:lnTo>
                  <a:pt x="45466" y="21336"/>
                </a:lnTo>
                <a:close/>
              </a:path>
              <a:path w="102234" h="123190">
                <a:moveTo>
                  <a:pt x="45593" y="0"/>
                </a:moveTo>
                <a:lnTo>
                  <a:pt x="54483" y="0"/>
                </a:lnTo>
                <a:lnTo>
                  <a:pt x="62102" y="634"/>
                </a:lnTo>
                <a:lnTo>
                  <a:pt x="93852" y="16890"/>
                </a:lnTo>
                <a:lnTo>
                  <a:pt x="95885" y="20574"/>
                </a:lnTo>
                <a:lnTo>
                  <a:pt x="96900" y="24891"/>
                </a:lnTo>
                <a:lnTo>
                  <a:pt x="96900" y="29844"/>
                </a:lnTo>
                <a:lnTo>
                  <a:pt x="96900" y="36575"/>
                </a:lnTo>
                <a:lnTo>
                  <a:pt x="94996" y="42163"/>
                </a:lnTo>
                <a:lnTo>
                  <a:pt x="91440" y="46608"/>
                </a:lnTo>
                <a:lnTo>
                  <a:pt x="87884" y="51053"/>
                </a:lnTo>
                <a:lnTo>
                  <a:pt x="82676" y="54101"/>
                </a:lnTo>
                <a:lnTo>
                  <a:pt x="75946" y="55752"/>
                </a:lnTo>
                <a:lnTo>
                  <a:pt x="84327" y="57150"/>
                </a:lnTo>
                <a:lnTo>
                  <a:pt x="90805" y="60451"/>
                </a:lnTo>
                <a:lnTo>
                  <a:pt x="95250" y="65277"/>
                </a:lnTo>
                <a:lnTo>
                  <a:pt x="99695" y="70230"/>
                </a:lnTo>
                <a:lnTo>
                  <a:pt x="101981" y="76580"/>
                </a:lnTo>
                <a:lnTo>
                  <a:pt x="101981" y="84454"/>
                </a:lnTo>
                <a:lnTo>
                  <a:pt x="101981" y="90804"/>
                </a:lnTo>
                <a:lnTo>
                  <a:pt x="87630" y="113156"/>
                </a:lnTo>
                <a:lnTo>
                  <a:pt x="82804" y="116331"/>
                </a:lnTo>
                <a:lnTo>
                  <a:pt x="44196" y="122936"/>
                </a:lnTo>
                <a:lnTo>
                  <a:pt x="40894" y="122936"/>
                </a:lnTo>
                <a:lnTo>
                  <a:pt x="37973" y="122936"/>
                </a:lnTo>
                <a:lnTo>
                  <a:pt x="35179" y="122808"/>
                </a:lnTo>
                <a:lnTo>
                  <a:pt x="32385" y="122808"/>
                </a:lnTo>
                <a:lnTo>
                  <a:pt x="29718" y="122808"/>
                </a:lnTo>
                <a:lnTo>
                  <a:pt x="27050" y="122681"/>
                </a:lnTo>
                <a:lnTo>
                  <a:pt x="24511" y="122554"/>
                </a:lnTo>
                <a:lnTo>
                  <a:pt x="21844" y="122427"/>
                </a:lnTo>
                <a:lnTo>
                  <a:pt x="19304" y="122300"/>
                </a:lnTo>
                <a:lnTo>
                  <a:pt x="16637" y="122174"/>
                </a:lnTo>
                <a:lnTo>
                  <a:pt x="13843" y="121919"/>
                </a:lnTo>
                <a:lnTo>
                  <a:pt x="10795" y="121538"/>
                </a:lnTo>
                <a:lnTo>
                  <a:pt x="6985" y="121284"/>
                </a:lnTo>
                <a:lnTo>
                  <a:pt x="4191" y="120014"/>
                </a:lnTo>
                <a:lnTo>
                  <a:pt x="2540" y="118109"/>
                </a:lnTo>
                <a:lnTo>
                  <a:pt x="889" y="116077"/>
                </a:lnTo>
                <a:lnTo>
                  <a:pt x="0" y="113156"/>
                </a:lnTo>
                <a:lnTo>
                  <a:pt x="0" y="109092"/>
                </a:lnTo>
                <a:lnTo>
                  <a:pt x="0" y="13588"/>
                </a:lnTo>
                <a:lnTo>
                  <a:pt x="0" y="9778"/>
                </a:lnTo>
                <a:lnTo>
                  <a:pt x="889" y="6857"/>
                </a:lnTo>
                <a:lnTo>
                  <a:pt x="2413" y="4952"/>
                </a:lnTo>
                <a:lnTo>
                  <a:pt x="3937" y="2920"/>
                </a:lnTo>
                <a:lnTo>
                  <a:pt x="6350" y="1777"/>
                </a:lnTo>
                <a:lnTo>
                  <a:pt x="9651" y="1396"/>
                </a:lnTo>
                <a:lnTo>
                  <a:pt x="11684" y="1269"/>
                </a:lnTo>
                <a:lnTo>
                  <a:pt x="14097" y="1015"/>
                </a:lnTo>
                <a:lnTo>
                  <a:pt x="16764" y="888"/>
                </a:lnTo>
                <a:lnTo>
                  <a:pt x="19431" y="762"/>
                </a:lnTo>
                <a:lnTo>
                  <a:pt x="22351" y="634"/>
                </a:lnTo>
                <a:lnTo>
                  <a:pt x="25526" y="507"/>
                </a:lnTo>
                <a:lnTo>
                  <a:pt x="28701" y="380"/>
                </a:lnTo>
                <a:lnTo>
                  <a:pt x="32004" y="253"/>
                </a:lnTo>
                <a:lnTo>
                  <a:pt x="35306" y="126"/>
                </a:lnTo>
                <a:lnTo>
                  <a:pt x="38735" y="0"/>
                </a:lnTo>
                <a:lnTo>
                  <a:pt x="42164" y="0"/>
                </a:lnTo>
                <a:lnTo>
                  <a:pt x="4559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22319" y="595248"/>
            <a:ext cx="2662809" cy="2308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26428" y="648208"/>
            <a:ext cx="1319529" cy="17792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33390" y="900049"/>
            <a:ext cx="1747265" cy="23088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95071"/>
            <a:ext cx="2843784" cy="99669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3033" y="1503993"/>
            <a:ext cx="1910441" cy="2145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9826" y="310388"/>
            <a:ext cx="1455293" cy="29794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2264" y="435229"/>
            <a:ext cx="88264" cy="3568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152264" y="435229"/>
            <a:ext cx="88265" cy="36195"/>
          </a:xfrm>
          <a:custGeom>
            <a:avLst/>
            <a:gdLst/>
            <a:ahLst/>
            <a:cxnLst/>
            <a:rect l="l" t="t" r="r" b="b"/>
            <a:pathLst>
              <a:path w="88264" h="36195">
                <a:moveTo>
                  <a:pt x="8255" y="0"/>
                </a:moveTo>
                <a:lnTo>
                  <a:pt x="80390" y="0"/>
                </a:lnTo>
                <a:lnTo>
                  <a:pt x="81661" y="0"/>
                </a:lnTo>
                <a:lnTo>
                  <a:pt x="82931" y="254"/>
                </a:lnTo>
                <a:lnTo>
                  <a:pt x="83820" y="888"/>
                </a:lnTo>
                <a:lnTo>
                  <a:pt x="84836" y="1397"/>
                </a:lnTo>
                <a:lnTo>
                  <a:pt x="85725" y="2412"/>
                </a:lnTo>
                <a:lnTo>
                  <a:pt x="86360" y="3810"/>
                </a:lnTo>
                <a:lnTo>
                  <a:pt x="87122" y="5207"/>
                </a:lnTo>
                <a:lnTo>
                  <a:pt x="87630" y="6985"/>
                </a:lnTo>
                <a:lnTo>
                  <a:pt x="87884" y="9398"/>
                </a:lnTo>
                <a:lnTo>
                  <a:pt x="88137" y="11684"/>
                </a:lnTo>
                <a:lnTo>
                  <a:pt x="88264" y="14478"/>
                </a:lnTo>
                <a:lnTo>
                  <a:pt x="88264" y="17653"/>
                </a:lnTo>
                <a:lnTo>
                  <a:pt x="88264" y="24384"/>
                </a:lnTo>
                <a:lnTo>
                  <a:pt x="87630" y="29083"/>
                </a:lnTo>
                <a:lnTo>
                  <a:pt x="86360" y="31750"/>
                </a:lnTo>
                <a:lnTo>
                  <a:pt x="85089" y="34417"/>
                </a:lnTo>
                <a:lnTo>
                  <a:pt x="83058" y="35687"/>
                </a:lnTo>
                <a:lnTo>
                  <a:pt x="80390" y="35687"/>
                </a:lnTo>
                <a:lnTo>
                  <a:pt x="8255" y="35687"/>
                </a:lnTo>
                <a:lnTo>
                  <a:pt x="5334" y="35687"/>
                </a:lnTo>
                <a:lnTo>
                  <a:pt x="3175" y="34290"/>
                </a:lnTo>
                <a:lnTo>
                  <a:pt x="1905" y="31623"/>
                </a:lnTo>
                <a:lnTo>
                  <a:pt x="635" y="28956"/>
                </a:lnTo>
                <a:lnTo>
                  <a:pt x="0" y="24257"/>
                </a:lnTo>
                <a:lnTo>
                  <a:pt x="0" y="17653"/>
                </a:lnTo>
                <a:lnTo>
                  <a:pt x="0" y="11175"/>
                </a:lnTo>
                <a:lnTo>
                  <a:pt x="635" y="6604"/>
                </a:lnTo>
                <a:lnTo>
                  <a:pt x="1905" y="3937"/>
                </a:lnTo>
                <a:lnTo>
                  <a:pt x="3175" y="1270"/>
                </a:lnTo>
                <a:lnTo>
                  <a:pt x="5334" y="0"/>
                </a:lnTo>
                <a:lnTo>
                  <a:pt x="825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2627" y="369697"/>
            <a:ext cx="4233672" cy="23329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61023" y="364363"/>
            <a:ext cx="1840610" cy="24396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57293" y="364363"/>
            <a:ext cx="2290571" cy="18503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36582" y="723518"/>
            <a:ext cx="4896254" cy="30619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50458" y="791082"/>
            <a:ext cx="2087752" cy="24396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31185" y="718184"/>
            <a:ext cx="2706878" cy="31686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304" y="114300"/>
            <a:ext cx="1004316" cy="10637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843" y="1416177"/>
            <a:ext cx="1943735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6547" y="1476883"/>
            <a:ext cx="8410905" cy="1468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25.jp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25.jp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25.jp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hyperlink" Target="mailto:kalinina@spbappo.ru" TargetMode="External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5" Type="http://schemas.openxmlformats.org/officeDocument/2006/relationships/image" Target="../media/image25.jp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Relationship Id="rId14" Type="http://schemas.openxmlformats.org/officeDocument/2006/relationships/hyperlink" Target="mailto:savinovana@mail.ru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2.png"/><Relationship Id="rId3" Type="http://schemas.openxmlformats.org/officeDocument/2006/relationships/image" Target="../media/image18.jpg"/><Relationship Id="rId7" Type="http://schemas.openxmlformats.org/officeDocument/2006/relationships/image" Target="../media/image87.png"/><Relationship Id="rId12" Type="http://schemas.openxmlformats.org/officeDocument/2006/relationships/image" Target="../media/image91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5" Type="http://schemas.openxmlformats.org/officeDocument/2006/relationships/image" Target="../media/image85.png"/><Relationship Id="rId10" Type="http://schemas.openxmlformats.org/officeDocument/2006/relationships/image" Target="../media/image52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upravkf@yandex.ru" TargetMode="External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hyperlink" Target="mailto:korovkin@spbappo.ru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hyperlink" Target="mailto:korovkin@spbappo.ru" TargetMode="External"/><Relationship Id="rId7" Type="http://schemas.openxmlformats.org/officeDocument/2006/relationships/image" Target="../media/image10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6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mcvo.ru/deyatelnost-imts/napravleniya-deyatelnosti/proekt-shkola-minprosveshcheniya-rossi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25.jp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5.jp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5" Type="http://schemas.openxmlformats.org/officeDocument/2006/relationships/image" Target="../media/image25.jp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46.png"/><Relationship Id="rId14" Type="http://schemas.openxmlformats.org/officeDocument/2006/relationships/image" Target="../media/image6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5.jp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25.jpg"/><Relationship Id="rId3" Type="http://schemas.openxmlformats.org/officeDocument/2006/relationships/image" Target="../media/image27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25.jp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3124200" y="4131576"/>
            <a:ext cx="152400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5" dirty="0" smtClean="0">
                <a:solidFill>
                  <a:srgbClr val="001F5F"/>
                </a:solidFill>
                <a:latin typeface="Arial"/>
                <a:cs typeface="Arial"/>
              </a:rPr>
              <a:t>04</a:t>
            </a:r>
            <a:r>
              <a:rPr sz="1200" b="1" spc="-2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1200" b="1" spc="-15" dirty="0" smtClean="0">
                <a:solidFill>
                  <a:srgbClr val="001F5F"/>
                </a:solidFill>
                <a:latin typeface="Arial"/>
                <a:cs typeface="Arial"/>
              </a:rPr>
              <a:t>марта</a:t>
            </a:r>
            <a:r>
              <a:rPr sz="1200" b="1" spc="2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2024</a:t>
            </a:r>
            <a:r>
              <a:rPr sz="1200" b="1" spc="-20" dirty="0">
                <a:solidFill>
                  <a:srgbClr val="001F5F"/>
                </a:solidFill>
                <a:latin typeface="Arial"/>
                <a:cs typeface="Arial"/>
              </a:rPr>
              <a:t> года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59984"/>
            <a:ext cx="1371599" cy="971549"/>
          </a:xfrm>
          <a:prstGeom prst="rect">
            <a:avLst/>
          </a:prstGeom>
        </p:spPr>
      </p:pic>
      <p:sp>
        <p:nvSpPr>
          <p:cNvPr id="36" name="object 25"/>
          <p:cNvSpPr txBox="1"/>
          <p:nvPr/>
        </p:nvSpPr>
        <p:spPr>
          <a:xfrm>
            <a:off x="1600200" y="1885950"/>
            <a:ext cx="5486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000" b="1" spc="-5" dirty="0" smtClean="0">
                <a:solidFill>
                  <a:srgbClr val="001F5F"/>
                </a:solidFill>
                <a:latin typeface="Arial"/>
                <a:cs typeface="Arial"/>
              </a:rPr>
              <a:t>Реализация проекта «Школа </a:t>
            </a:r>
            <a:r>
              <a:rPr lang="ru-RU" sz="2000" b="1" spc="-5" dirty="0" err="1" smtClean="0">
                <a:solidFill>
                  <a:srgbClr val="001F5F"/>
                </a:solidFill>
                <a:latin typeface="Arial"/>
                <a:cs typeface="Arial"/>
              </a:rPr>
              <a:t>Минпросвещения</a:t>
            </a:r>
            <a:r>
              <a:rPr lang="ru-RU" sz="2000" b="1" spc="-5" dirty="0" smtClean="0">
                <a:solidFill>
                  <a:srgbClr val="001F5F"/>
                </a:solidFill>
                <a:latin typeface="Arial"/>
                <a:cs typeface="Arial"/>
              </a:rPr>
              <a:t> РФ» в 2024 году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7" name="object 25"/>
          <p:cNvSpPr txBox="1"/>
          <p:nvPr/>
        </p:nvSpPr>
        <p:spPr>
          <a:xfrm>
            <a:off x="2209800" y="209550"/>
            <a:ext cx="50292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100" i="1" dirty="0" smtClean="0"/>
              <a:t>Государственное </a:t>
            </a:r>
            <a:r>
              <a:rPr lang="ru-RU" sz="1100" i="1" dirty="0"/>
              <a:t>бюджетное учреждение дополнительного профессионального педагогического образования центр повышения квалификации специалистов «Информационно-методический центр» Василеостровского района Санкт-Петербурга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sz="2000" dirty="0">
              <a:latin typeface="Arial"/>
              <a:cs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42346" y="3172913"/>
            <a:ext cx="3791423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i="1" dirty="0" smtClean="0">
                <a:latin typeface="Arial"/>
                <a:cs typeface="Arial"/>
              </a:rPr>
              <a:t>Гапоненко Н.В., заместитель директора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i="1" dirty="0" smtClean="0">
                <a:latin typeface="Arial"/>
                <a:cs typeface="Arial"/>
              </a:rPr>
              <a:t> ГБУ ДППО ЦПКС «Информационно-методический центр»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i="1" dirty="0" smtClean="0">
                <a:latin typeface="Arial"/>
                <a:cs typeface="Arial"/>
              </a:rPr>
              <a:t>Василеостровского района Санкт-Петербурга</a:t>
            </a:r>
            <a:endParaRPr lang="ru-RU" sz="1000" i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1935" y="273431"/>
            <a:ext cx="6621145" cy="260985"/>
            <a:chOff x="1261935" y="273431"/>
            <a:chExt cx="6621145" cy="260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7269" y="278765"/>
              <a:ext cx="4514913" cy="2500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8418" y="323088"/>
              <a:ext cx="919099" cy="2110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3049" y="323088"/>
              <a:ext cx="1244345" cy="2058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7405" y="325628"/>
              <a:ext cx="135381" cy="1553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8861" y="323088"/>
              <a:ext cx="1691639" cy="2110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1935" y="273431"/>
              <a:ext cx="192976" cy="2100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02630" y="384683"/>
              <a:ext cx="75692" cy="3073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802630" y="384683"/>
              <a:ext cx="76200" cy="31115"/>
            </a:xfrm>
            <a:custGeom>
              <a:avLst/>
              <a:gdLst/>
              <a:ahLst/>
              <a:cxnLst/>
              <a:rect l="l" t="t" r="r" b="b"/>
              <a:pathLst>
                <a:path w="76200" h="31115">
                  <a:moveTo>
                    <a:pt x="6985" y="0"/>
                  </a:moveTo>
                  <a:lnTo>
                    <a:pt x="68834" y="0"/>
                  </a:lnTo>
                  <a:lnTo>
                    <a:pt x="70104" y="0"/>
                  </a:lnTo>
                  <a:lnTo>
                    <a:pt x="71120" y="253"/>
                  </a:lnTo>
                  <a:lnTo>
                    <a:pt x="71882" y="762"/>
                  </a:lnTo>
                  <a:lnTo>
                    <a:pt x="72771" y="1269"/>
                  </a:lnTo>
                  <a:lnTo>
                    <a:pt x="73533" y="2158"/>
                  </a:lnTo>
                  <a:lnTo>
                    <a:pt x="74041" y="3301"/>
                  </a:lnTo>
                  <a:lnTo>
                    <a:pt x="74675" y="4444"/>
                  </a:lnTo>
                  <a:lnTo>
                    <a:pt x="75057" y="6095"/>
                  </a:lnTo>
                  <a:lnTo>
                    <a:pt x="75311" y="8127"/>
                  </a:lnTo>
                  <a:lnTo>
                    <a:pt x="75565" y="10032"/>
                  </a:lnTo>
                  <a:lnTo>
                    <a:pt x="75692" y="12445"/>
                  </a:lnTo>
                  <a:lnTo>
                    <a:pt x="75692" y="15239"/>
                  </a:lnTo>
                  <a:lnTo>
                    <a:pt x="75692" y="20954"/>
                  </a:lnTo>
                  <a:lnTo>
                    <a:pt x="75184" y="25018"/>
                  </a:lnTo>
                  <a:lnTo>
                    <a:pt x="74041" y="27304"/>
                  </a:lnTo>
                  <a:lnTo>
                    <a:pt x="73025" y="29590"/>
                  </a:lnTo>
                  <a:lnTo>
                    <a:pt x="71247" y="30733"/>
                  </a:lnTo>
                  <a:lnTo>
                    <a:pt x="68834" y="30733"/>
                  </a:lnTo>
                  <a:lnTo>
                    <a:pt x="6985" y="30733"/>
                  </a:lnTo>
                  <a:lnTo>
                    <a:pt x="4445" y="30733"/>
                  </a:lnTo>
                  <a:lnTo>
                    <a:pt x="2667" y="29463"/>
                  </a:lnTo>
                  <a:lnTo>
                    <a:pt x="1650" y="27177"/>
                  </a:lnTo>
                  <a:lnTo>
                    <a:pt x="508" y="24891"/>
                  </a:lnTo>
                  <a:lnTo>
                    <a:pt x="0" y="20827"/>
                  </a:lnTo>
                  <a:lnTo>
                    <a:pt x="0" y="15239"/>
                  </a:lnTo>
                  <a:lnTo>
                    <a:pt x="0" y="9651"/>
                  </a:lnTo>
                  <a:lnTo>
                    <a:pt x="508" y="5714"/>
                  </a:lnTo>
                  <a:lnTo>
                    <a:pt x="1650" y="3428"/>
                  </a:lnTo>
                  <a:lnTo>
                    <a:pt x="2667" y="1142"/>
                  </a:lnTo>
                  <a:lnTo>
                    <a:pt x="4445" y="0"/>
                  </a:lnTo>
                  <a:lnTo>
                    <a:pt x="6985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92800" y="323088"/>
              <a:ext cx="1990216" cy="20586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929508" y="642619"/>
            <a:ext cx="3277870" cy="257810"/>
            <a:chOff x="2929508" y="642619"/>
            <a:chExt cx="3277870" cy="25781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34842" y="647953"/>
              <a:ext cx="3266694" cy="2466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29508" y="688847"/>
              <a:ext cx="2114041" cy="2110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1976" y="642619"/>
              <a:ext cx="1064895" cy="25730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37210" y="1010945"/>
            <a:ext cx="8296275" cy="37490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82550" marR="1411605" indent="861694">
              <a:lnSpc>
                <a:spcPct val="162400"/>
              </a:lnSpc>
              <a:spcBef>
                <a:spcPts val="15"/>
              </a:spcBef>
            </a:pPr>
            <a:r>
              <a:rPr sz="1600" spc="-5" dirty="0">
                <a:latin typeface="Calibri"/>
                <a:cs typeface="Calibri"/>
              </a:rPr>
              <a:t>Мониторинг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реализации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Проекта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ГБОУ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СПб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2023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году</a:t>
            </a:r>
            <a:r>
              <a:rPr sz="1600" dirty="0">
                <a:latin typeface="Calibri"/>
                <a:cs typeface="Calibri"/>
              </a:rPr>
              <a:t> (ЦАиМ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КО)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Из 34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недостоверной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информации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зафиксировано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ОО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Магистральное направление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«Знание»</a:t>
            </a:r>
            <a:endParaRPr sz="1600">
              <a:latin typeface="Calibri"/>
              <a:cs typeface="Calibri"/>
            </a:endParaRPr>
          </a:p>
          <a:p>
            <a:pPr marL="369570" marR="991869" indent="-287020">
              <a:lnSpc>
                <a:spcPct val="100000"/>
              </a:lnSpc>
              <a:buChar char="-"/>
              <a:tabLst>
                <a:tab pos="368935" algn="l"/>
                <a:tab pos="370205" algn="l"/>
              </a:tabLst>
            </a:pPr>
            <a:r>
              <a:rPr sz="1600" spc="-5" dirty="0">
                <a:latin typeface="Calibri"/>
                <a:cs typeface="Calibri"/>
              </a:rPr>
              <a:t>Реализация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учебных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планов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одного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или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нескольких </a:t>
            </a:r>
            <a:r>
              <a:rPr sz="1600" spc="-5" dirty="0">
                <a:latin typeface="Calibri"/>
                <a:cs typeface="Calibri"/>
              </a:rPr>
              <a:t>профилей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обучения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(или)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индивидуальных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учебных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планов</a:t>
            </a:r>
            <a:endParaRPr sz="1600">
              <a:latin typeface="Calibri"/>
              <a:cs typeface="Calibri"/>
            </a:endParaRPr>
          </a:p>
          <a:p>
            <a:pPr marL="369570" indent="-287655">
              <a:lnSpc>
                <a:spcPct val="100000"/>
              </a:lnSpc>
              <a:buChar char="-"/>
              <a:tabLst>
                <a:tab pos="368935" algn="l"/>
                <a:tab pos="370205" algn="l"/>
              </a:tabLst>
            </a:pPr>
            <a:r>
              <a:rPr sz="1600" spc="-10" dirty="0">
                <a:latin typeface="Calibri"/>
                <a:cs typeface="Calibri"/>
              </a:rPr>
              <a:t>Сетевая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форма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реализации</a:t>
            </a:r>
            <a:r>
              <a:rPr sz="1600" spc="-10" dirty="0">
                <a:latin typeface="Calibri"/>
                <a:cs typeface="Calibri"/>
              </a:rPr>
              <a:t> образовательных </a:t>
            </a:r>
            <a:r>
              <a:rPr sz="1600" spc="-5" dirty="0">
                <a:latin typeface="Calibri"/>
                <a:cs typeface="Calibri"/>
              </a:rPr>
              <a:t>программ</a:t>
            </a:r>
            <a:endParaRPr sz="1600">
              <a:latin typeface="Calibri"/>
              <a:cs typeface="Calibri"/>
            </a:endParaRPr>
          </a:p>
          <a:p>
            <a:pPr marL="369570" indent="-287655">
              <a:lnSpc>
                <a:spcPct val="100000"/>
              </a:lnSpc>
              <a:buChar char="-"/>
              <a:tabLst>
                <a:tab pos="368935" algn="l"/>
                <a:tab pos="370205" algn="l"/>
              </a:tabLst>
            </a:pPr>
            <a:r>
              <a:rPr sz="1600" spc="-5" dirty="0">
                <a:latin typeface="Calibri"/>
                <a:cs typeface="Calibri"/>
              </a:rPr>
              <a:t>Реализация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программы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мероприятий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обеспечению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доступности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качества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образования</a:t>
            </a:r>
            <a:endParaRPr sz="1600">
              <a:latin typeface="Calibri"/>
              <a:cs typeface="Calibri"/>
            </a:endParaRPr>
          </a:p>
          <a:p>
            <a:pPr marL="36957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обучающихся</a:t>
            </a:r>
            <a:r>
              <a:rPr sz="1600" spc="-5" dirty="0">
                <a:latin typeface="Calibri"/>
                <a:cs typeface="Calibri"/>
              </a:rPr>
              <a:t> с</a:t>
            </a:r>
            <a:r>
              <a:rPr sz="1600" spc="-10" dirty="0">
                <a:latin typeface="Calibri"/>
                <a:cs typeface="Calibri"/>
              </a:rPr>
              <a:t> ОВЗ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инвалидностью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600" b="1" spc="-5" dirty="0">
                <a:latin typeface="Calibri"/>
                <a:cs typeface="Calibri"/>
              </a:rPr>
              <a:t>Магистральное направление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«Профориентация»</a:t>
            </a:r>
            <a:endParaRPr sz="1600">
              <a:latin typeface="Calibri"/>
              <a:cs typeface="Calibri"/>
            </a:endParaRPr>
          </a:p>
          <a:p>
            <a:pPr marL="299085" marR="71564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Наличие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профильных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предпрофессиональных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классов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(инженерные,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медицинские,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космические,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IТ-классы,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педагогические)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Прохождение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учащимися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профессионального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обучения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программам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профессиональной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подготовки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профессиям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рабочих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должностям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служащих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9831" y="120395"/>
            <a:ext cx="894588" cy="9159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659" y="998119"/>
            <a:ext cx="8526780" cy="386524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160"/>
              </a:spcBef>
            </a:pPr>
            <a:r>
              <a:rPr sz="1600" b="1" spc="-10" dirty="0">
                <a:latin typeface="Calibri"/>
                <a:cs typeface="Calibri"/>
              </a:rPr>
              <a:t>Показатели,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вызывающие наибольшие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затруднения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при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прохождении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самодиагностики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600" b="1" spc="-5" dirty="0">
                <a:latin typeface="Calibri"/>
                <a:cs typeface="Calibri"/>
              </a:rPr>
              <a:t>Магистральное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направление </a:t>
            </a:r>
            <a:r>
              <a:rPr sz="1600" b="1" spc="-15" dirty="0">
                <a:latin typeface="Calibri"/>
                <a:cs typeface="Calibri"/>
              </a:rPr>
              <a:t>«Творчество»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Реализация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дополнительных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общеобразовательных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программ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различной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направленности</a:t>
            </a:r>
            <a:endParaRPr sz="1600">
              <a:latin typeface="Calibri"/>
              <a:cs typeface="Calibri"/>
            </a:endParaRPr>
          </a:p>
          <a:p>
            <a:pPr marL="299085" marR="23812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Наличие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победителей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призеров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различных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олимпиад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(кроме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ВСОШ),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смотров,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конкурсов,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конференций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Сетевая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форма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реализации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дополнительных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общеобразовательных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программ</a:t>
            </a:r>
            <a:endParaRPr sz="1600">
              <a:latin typeface="Calibri"/>
              <a:cs typeface="Calibri"/>
            </a:endParaRPr>
          </a:p>
          <a:p>
            <a:pPr marL="299085" marR="883919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Функционирование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школьных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творческих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объединений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(театр,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музей,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музыкальный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коллектив,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медиацентр)</a:t>
            </a:r>
            <a:endParaRPr sz="1600">
              <a:latin typeface="Calibri"/>
              <a:cs typeface="Calibri"/>
            </a:endParaRPr>
          </a:p>
          <a:p>
            <a:pPr marL="299085" marR="483234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15" dirty="0">
                <a:latin typeface="Calibri"/>
                <a:cs typeface="Calibri"/>
              </a:rPr>
              <a:t>Доля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обучающихся,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являющихся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членами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школьных </a:t>
            </a:r>
            <a:r>
              <a:rPr sz="1600" spc="-5" dirty="0">
                <a:latin typeface="Calibri"/>
                <a:cs typeface="Calibri"/>
              </a:rPr>
              <a:t>творческих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объединений,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от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общего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количества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обучающихся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 организации</a:t>
            </a:r>
            <a:endParaRPr sz="1600">
              <a:latin typeface="Calibri"/>
              <a:cs typeface="Calibri"/>
            </a:endParaRPr>
          </a:p>
          <a:p>
            <a:pPr marL="19685">
              <a:lnSpc>
                <a:spcPct val="100000"/>
              </a:lnSpc>
              <a:spcBef>
                <a:spcPts val="1220"/>
              </a:spcBef>
            </a:pPr>
            <a:r>
              <a:rPr sz="1600" b="1" spc="-5" dirty="0">
                <a:latin typeface="Calibri"/>
                <a:cs typeface="Calibri"/>
              </a:rPr>
              <a:t>Ключевое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условие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«Учитель.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Школьная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команда»</a:t>
            </a:r>
            <a:endParaRPr sz="1600">
              <a:latin typeface="Calibri"/>
              <a:cs typeface="Calibri"/>
            </a:endParaRPr>
          </a:p>
          <a:p>
            <a:pPr marL="306070" indent="-287020">
              <a:lnSpc>
                <a:spcPct val="100000"/>
              </a:lnSpc>
              <a:buChar char="-"/>
              <a:tabLst>
                <a:tab pos="306070" algn="l"/>
                <a:tab pos="306705" algn="l"/>
              </a:tabLst>
            </a:pPr>
            <a:r>
              <a:rPr sz="1600" spc="-15" dirty="0">
                <a:latin typeface="Calibri"/>
                <a:cs typeface="Calibri"/>
              </a:rPr>
              <a:t>Доля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педагогических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работников,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прошедших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обучение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программам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повышения</a:t>
            </a:r>
            <a:endParaRPr sz="1600">
              <a:latin typeface="Calibri"/>
              <a:cs typeface="Calibri"/>
            </a:endParaRPr>
          </a:p>
          <a:p>
            <a:pPr marL="306070" marR="50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квалификации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инструментам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ЦОС,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размещенным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Федеральном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реестре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дополнительных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профессиональных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программ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педагогического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образования </a:t>
            </a:r>
            <a:r>
              <a:rPr sz="1600" spc="-10" dirty="0">
                <a:latin typeface="Calibri"/>
                <a:cs typeface="Calibri"/>
              </a:rPr>
              <a:t>(за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три </a:t>
            </a:r>
            <a:r>
              <a:rPr sz="1600" spc="-10" dirty="0">
                <a:latin typeface="Calibri"/>
                <a:cs typeface="Calibri"/>
              </a:rPr>
              <a:t>последних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года)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61935" y="273431"/>
            <a:ext cx="6621145" cy="260985"/>
            <a:chOff x="1261935" y="273431"/>
            <a:chExt cx="6621145" cy="2609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7269" y="278765"/>
              <a:ext cx="4514913" cy="2500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8418" y="323088"/>
              <a:ext cx="919099" cy="2110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3049" y="323088"/>
              <a:ext cx="1244345" cy="2058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7405" y="325628"/>
              <a:ext cx="135381" cy="1553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8861" y="323088"/>
              <a:ext cx="1691639" cy="2110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1935" y="273431"/>
              <a:ext cx="192976" cy="2100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02630" y="384683"/>
              <a:ext cx="75692" cy="3073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802630" y="384683"/>
              <a:ext cx="76200" cy="31115"/>
            </a:xfrm>
            <a:custGeom>
              <a:avLst/>
              <a:gdLst/>
              <a:ahLst/>
              <a:cxnLst/>
              <a:rect l="l" t="t" r="r" b="b"/>
              <a:pathLst>
                <a:path w="76200" h="31115">
                  <a:moveTo>
                    <a:pt x="6985" y="0"/>
                  </a:moveTo>
                  <a:lnTo>
                    <a:pt x="68834" y="0"/>
                  </a:lnTo>
                  <a:lnTo>
                    <a:pt x="70104" y="0"/>
                  </a:lnTo>
                  <a:lnTo>
                    <a:pt x="71120" y="253"/>
                  </a:lnTo>
                  <a:lnTo>
                    <a:pt x="71882" y="762"/>
                  </a:lnTo>
                  <a:lnTo>
                    <a:pt x="72771" y="1269"/>
                  </a:lnTo>
                  <a:lnTo>
                    <a:pt x="73533" y="2158"/>
                  </a:lnTo>
                  <a:lnTo>
                    <a:pt x="74041" y="3301"/>
                  </a:lnTo>
                  <a:lnTo>
                    <a:pt x="74675" y="4444"/>
                  </a:lnTo>
                  <a:lnTo>
                    <a:pt x="75057" y="6095"/>
                  </a:lnTo>
                  <a:lnTo>
                    <a:pt x="75311" y="8127"/>
                  </a:lnTo>
                  <a:lnTo>
                    <a:pt x="75565" y="10032"/>
                  </a:lnTo>
                  <a:lnTo>
                    <a:pt x="75692" y="12445"/>
                  </a:lnTo>
                  <a:lnTo>
                    <a:pt x="75692" y="15239"/>
                  </a:lnTo>
                  <a:lnTo>
                    <a:pt x="75692" y="20954"/>
                  </a:lnTo>
                  <a:lnTo>
                    <a:pt x="75184" y="25018"/>
                  </a:lnTo>
                  <a:lnTo>
                    <a:pt x="74041" y="27304"/>
                  </a:lnTo>
                  <a:lnTo>
                    <a:pt x="73025" y="29590"/>
                  </a:lnTo>
                  <a:lnTo>
                    <a:pt x="71247" y="30733"/>
                  </a:lnTo>
                  <a:lnTo>
                    <a:pt x="68834" y="30733"/>
                  </a:lnTo>
                  <a:lnTo>
                    <a:pt x="6985" y="30733"/>
                  </a:lnTo>
                  <a:lnTo>
                    <a:pt x="4445" y="30733"/>
                  </a:lnTo>
                  <a:lnTo>
                    <a:pt x="2667" y="29463"/>
                  </a:lnTo>
                  <a:lnTo>
                    <a:pt x="1650" y="27177"/>
                  </a:lnTo>
                  <a:lnTo>
                    <a:pt x="508" y="24891"/>
                  </a:lnTo>
                  <a:lnTo>
                    <a:pt x="0" y="20827"/>
                  </a:lnTo>
                  <a:lnTo>
                    <a:pt x="0" y="15239"/>
                  </a:lnTo>
                  <a:lnTo>
                    <a:pt x="0" y="9651"/>
                  </a:lnTo>
                  <a:lnTo>
                    <a:pt x="508" y="5714"/>
                  </a:lnTo>
                  <a:lnTo>
                    <a:pt x="1650" y="3428"/>
                  </a:lnTo>
                  <a:lnTo>
                    <a:pt x="2667" y="1142"/>
                  </a:lnTo>
                  <a:lnTo>
                    <a:pt x="4445" y="0"/>
                  </a:lnTo>
                  <a:lnTo>
                    <a:pt x="6985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92800" y="323088"/>
              <a:ext cx="1990216" cy="20586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929508" y="642619"/>
            <a:ext cx="3277870" cy="257810"/>
            <a:chOff x="2929508" y="642619"/>
            <a:chExt cx="3277870" cy="25781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34842" y="647953"/>
              <a:ext cx="3266694" cy="2466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29508" y="688847"/>
              <a:ext cx="2114041" cy="2110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1976" y="642619"/>
              <a:ext cx="1064895" cy="257302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6679" y="65531"/>
            <a:ext cx="864108" cy="8854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813" y="1133602"/>
            <a:ext cx="7912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0000"/>
                </a:solidFill>
              </a:rPr>
              <a:t>Показатели,</a:t>
            </a:r>
            <a:r>
              <a:rPr sz="1600" spc="-15" dirty="0">
                <a:solidFill>
                  <a:srgbClr val="000000"/>
                </a:solidFill>
              </a:rPr>
              <a:t> </a:t>
            </a:r>
            <a:r>
              <a:rPr sz="1600" spc="-5" dirty="0">
                <a:solidFill>
                  <a:srgbClr val="000000"/>
                </a:solidFill>
              </a:rPr>
              <a:t>вызывающие наибольшие</a:t>
            </a:r>
            <a:r>
              <a:rPr sz="1600" spc="-15" dirty="0">
                <a:solidFill>
                  <a:srgbClr val="000000"/>
                </a:solidFill>
              </a:rPr>
              <a:t> </a:t>
            </a:r>
            <a:r>
              <a:rPr sz="1600" spc="-10" dirty="0">
                <a:solidFill>
                  <a:srgbClr val="000000"/>
                </a:solidFill>
              </a:rPr>
              <a:t>затруднения</a:t>
            </a:r>
            <a:r>
              <a:rPr sz="1600" spc="25" dirty="0">
                <a:solidFill>
                  <a:srgbClr val="000000"/>
                </a:solidFill>
              </a:rPr>
              <a:t> </a:t>
            </a:r>
            <a:r>
              <a:rPr sz="1600" spc="-10" dirty="0">
                <a:solidFill>
                  <a:srgbClr val="000000"/>
                </a:solidFill>
              </a:rPr>
              <a:t>при</a:t>
            </a:r>
            <a:r>
              <a:rPr sz="1600" spc="10" dirty="0">
                <a:solidFill>
                  <a:srgbClr val="000000"/>
                </a:solidFill>
              </a:rPr>
              <a:t> </a:t>
            </a:r>
            <a:r>
              <a:rPr sz="1600" spc="-15" dirty="0">
                <a:solidFill>
                  <a:srgbClr val="000000"/>
                </a:solidFill>
              </a:rPr>
              <a:t>прохождении</a:t>
            </a:r>
            <a:r>
              <a:rPr sz="1600" spc="25" dirty="0">
                <a:solidFill>
                  <a:srgbClr val="000000"/>
                </a:solidFill>
              </a:rPr>
              <a:t> </a:t>
            </a:r>
            <a:r>
              <a:rPr sz="1600" spc="-5" dirty="0">
                <a:solidFill>
                  <a:srgbClr val="000000"/>
                </a:solidFill>
              </a:rPr>
              <a:t>самодиагностики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1261935" y="273431"/>
            <a:ext cx="6621145" cy="260985"/>
            <a:chOff x="1261935" y="273431"/>
            <a:chExt cx="6621145" cy="2609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7269" y="278765"/>
              <a:ext cx="4514913" cy="2500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8418" y="323088"/>
              <a:ext cx="919099" cy="2110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3049" y="323088"/>
              <a:ext cx="1244345" cy="2058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7405" y="325628"/>
              <a:ext cx="135381" cy="1553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8861" y="323088"/>
              <a:ext cx="1691639" cy="2110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1935" y="273431"/>
              <a:ext cx="192976" cy="2100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02630" y="384683"/>
              <a:ext cx="75692" cy="3073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802630" y="384683"/>
              <a:ext cx="76200" cy="31115"/>
            </a:xfrm>
            <a:custGeom>
              <a:avLst/>
              <a:gdLst/>
              <a:ahLst/>
              <a:cxnLst/>
              <a:rect l="l" t="t" r="r" b="b"/>
              <a:pathLst>
                <a:path w="76200" h="31115">
                  <a:moveTo>
                    <a:pt x="6985" y="0"/>
                  </a:moveTo>
                  <a:lnTo>
                    <a:pt x="68834" y="0"/>
                  </a:lnTo>
                  <a:lnTo>
                    <a:pt x="70104" y="0"/>
                  </a:lnTo>
                  <a:lnTo>
                    <a:pt x="71120" y="253"/>
                  </a:lnTo>
                  <a:lnTo>
                    <a:pt x="71882" y="762"/>
                  </a:lnTo>
                  <a:lnTo>
                    <a:pt x="72771" y="1269"/>
                  </a:lnTo>
                  <a:lnTo>
                    <a:pt x="73533" y="2158"/>
                  </a:lnTo>
                  <a:lnTo>
                    <a:pt x="74041" y="3301"/>
                  </a:lnTo>
                  <a:lnTo>
                    <a:pt x="74675" y="4444"/>
                  </a:lnTo>
                  <a:lnTo>
                    <a:pt x="75057" y="6095"/>
                  </a:lnTo>
                  <a:lnTo>
                    <a:pt x="75311" y="8127"/>
                  </a:lnTo>
                  <a:lnTo>
                    <a:pt x="75565" y="10032"/>
                  </a:lnTo>
                  <a:lnTo>
                    <a:pt x="75692" y="12445"/>
                  </a:lnTo>
                  <a:lnTo>
                    <a:pt x="75692" y="15239"/>
                  </a:lnTo>
                  <a:lnTo>
                    <a:pt x="75692" y="20954"/>
                  </a:lnTo>
                  <a:lnTo>
                    <a:pt x="75184" y="25018"/>
                  </a:lnTo>
                  <a:lnTo>
                    <a:pt x="74041" y="27304"/>
                  </a:lnTo>
                  <a:lnTo>
                    <a:pt x="73025" y="29590"/>
                  </a:lnTo>
                  <a:lnTo>
                    <a:pt x="71247" y="30733"/>
                  </a:lnTo>
                  <a:lnTo>
                    <a:pt x="68834" y="30733"/>
                  </a:lnTo>
                  <a:lnTo>
                    <a:pt x="6985" y="30733"/>
                  </a:lnTo>
                  <a:lnTo>
                    <a:pt x="4445" y="30733"/>
                  </a:lnTo>
                  <a:lnTo>
                    <a:pt x="2667" y="29463"/>
                  </a:lnTo>
                  <a:lnTo>
                    <a:pt x="1650" y="27177"/>
                  </a:lnTo>
                  <a:lnTo>
                    <a:pt x="508" y="24891"/>
                  </a:lnTo>
                  <a:lnTo>
                    <a:pt x="0" y="20827"/>
                  </a:lnTo>
                  <a:lnTo>
                    <a:pt x="0" y="15239"/>
                  </a:lnTo>
                  <a:lnTo>
                    <a:pt x="0" y="9651"/>
                  </a:lnTo>
                  <a:lnTo>
                    <a:pt x="508" y="5714"/>
                  </a:lnTo>
                  <a:lnTo>
                    <a:pt x="1650" y="3428"/>
                  </a:lnTo>
                  <a:lnTo>
                    <a:pt x="2667" y="1142"/>
                  </a:lnTo>
                  <a:lnTo>
                    <a:pt x="4445" y="0"/>
                  </a:lnTo>
                  <a:lnTo>
                    <a:pt x="6985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92800" y="323088"/>
              <a:ext cx="1990216" cy="20586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929508" y="642619"/>
            <a:ext cx="3277870" cy="257810"/>
            <a:chOff x="2929508" y="642619"/>
            <a:chExt cx="3277870" cy="25781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34842" y="647953"/>
              <a:ext cx="3266694" cy="2466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29508" y="688847"/>
              <a:ext cx="2114041" cy="2110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1976" y="642619"/>
              <a:ext cx="1064895" cy="25730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30200" y="1801113"/>
            <a:ext cx="837438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Ключевое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условие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«Ключевое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условие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«Школьный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климат»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600" spc="-5" dirty="0">
                <a:latin typeface="Calibri"/>
                <a:cs typeface="Calibri"/>
              </a:rPr>
              <a:t>-	</a:t>
            </a:r>
            <a:r>
              <a:rPr sz="1600" spc="-15" dirty="0">
                <a:latin typeface="Calibri"/>
                <a:cs typeface="Calibri"/>
              </a:rPr>
              <a:t>Доля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обучающихся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общеобразовательных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организаций,</a:t>
            </a:r>
            <a:r>
              <a:rPr sz="1600" spc="-5" dirty="0">
                <a:latin typeface="Calibri"/>
                <a:cs typeface="Calibri"/>
              </a:rPr>
              <a:t> принявших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участие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социально-</a:t>
            </a:r>
            <a:endParaRPr sz="1600">
              <a:latin typeface="Calibri"/>
              <a:cs typeface="Calibri"/>
            </a:endParaRPr>
          </a:p>
          <a:p>
            <a:pPr marL="299085" marR="508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психологическом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тестировании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выявление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рисков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употребления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наркотических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средств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психотропных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веществ,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общей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численности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обучающихся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общеобразовательных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организаций,</a:t>
            </a:r>
            <a:r>
              <a:rPr sz="1600" spc="-15" dirty="0">
                <a:latin typeface="Calibri"/>
                <a:cs typeface="Calibri"/>
              </a:rPr>
              <a:t> которые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могли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принять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участие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данном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тестировании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(«критический»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показатель)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6679" y="65531"/>
            <a:ext cx="864108" cy="8854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1935" y="273431"/>
            <a:ext cx="6621145" cy="260985"/>
            <a:chOff x="1261935" y="273431"/>
            <a:chExt cx="6621145" cy="260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7269" y="278765"/>
              <a:ext cx="4514913" cy="2500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8418" y="323088"/>
              <a:ext cx="919099" cy="2110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3049" y="323088"/>
              <a:ext cx="1244345" cy="2058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7405" y="325628"/>
              <a:ext cx="135381" cy="1553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8861" y="323088"/>
              <a:ext cx="1691639" cy="2110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1935" y="273431"/>
              <a:ext cx="192976" cy="2100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02630" y="384683"/>
              <a:ext cx="75692" cy="3073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802630" y="384683"/>
              <a:ext cx="76200" cy="31115"/>
            </a:xfrm>
            <a:custGeom>
              <a:avLst/>
              <a:gdLst/>
              <a:ahLst/>
              <a:cxnLst/>
              <a:rect l="l" t="t" r="r" b="b"/>
              <a:pathLst>
                <a:path w="76200" h="31115">
                  <a:moveTo>
                    <a:pt x="6985" y="0"/>
                  </a:moveTo>
                  <a:lnTo>
                    <a:pt x="68834" y="0"/>
                  </a:lnTo>
                  <a:lnTo>
                    <a:pt x="70104" y="0"/>
                  </a:lnTo>
                  <a:lnTo>
                    <a:pt x="71120" y="253"/>
                  </a:lnTo>
                  <a:lnTo>
                    <a:pt x="71882" y="762"/>
                  </a:lnTo>
                  <a:lnTo>
                    <a:pt x="72771" y="1269"/>
                  </a:lnTo>
                  <a:lnTo>
                    <a:pt x="73533" y="2158"/>
                  </a:lnTo>
                  <a:lnTo>
                    <a:pt x="74041" y="3301"/>
                  </a:lnTo>
                  <a:lnTo>
                    <a:pt x="74675" y="4444"/>
                  </a:lnTo>
                  <a:lnTo>
                    <a:pt x="75057" y="6095"/>
                  </a:lnTo>
                  <a:lnTo>
                    <a:pt x="75311" y="8127"/>
                  </a:lnTo>
                  <a:lnTo>
                    <a:pt x="75565" y="10032"/>
                  </a:lnTo>
                  <a:lnTo>
                    <a:pt x="75692" y="12445"/>
                  </a:lnTo>
                  <a:lnTo>
                    <a:pt x="75692" y="15239"/>
                  </a:lnTo>
                  <a:lnTo>
                    <a:pt x="75692" y="20954"/>
                  </a:lnTo>
                  <a:lnTo>
                    <a:pt x="75184" y="25018"/>
                  </a:lnTo>
                  <a:lnTo>
                    <a:pt x="74041" y="27304"/>
                  </a:lnTo>
                  <a:lnTo>
                    <a:pt x="73025" y="29590"/>
                  </a:lnTo>
                  <a:lnTo>
                    <a:pt x="71247" y="30733"/>
                  </a:lnTo>
                  <a:lnTo>
                    <a:pt x="68834" y="30733"/>
                  </a:lnTo>
                  <a:lnTo>
                    <a:pt x="6985" y="30733"/>
                  </a:lnTo>
                  <a:lnTo>
                    <a:pt x="4445" y="30733"/>
                  </a:lnTo>
                  <a:lnTo>
                    <a:pt x="2667" y="29463"/>
                  </a:lnTo>
                  <a:lnTo>
                    <a:pt x="1650" y="27177"/>
                  </a:lnTo>
                  <a:lnTo>
                    <a:pt x="508" y="24891"/>
                  </a:lnTo>
                  <a:lnTo>
                    <a:pt x="0" y="20827"/>
                  </a:lnTo>
                  <a:lnTo>
                    <a:pt x="0" y="15239"/>
                  </a:lnTo>
                  <a:lnTo>
                    <a:pt x="0" y="9651"/>
                  </a:lnTo>
                  <a:lnTo>
                    <a:pt x="508" y="5714"/>
                  </a:lnTo>
                  <a:lnTo>
                    <a:pt x="1650" y="3428"/>
                  </a:lnTo>
                  <a:lnTo>
                    <a:pt x="2667" y="1142"/>
                  </a:lnTo>
                  <a:lnTo>
                    <a:pt x="4445" y="0"/>
                  </a:lnTo>
                  <a:lnTo>
                    <a:pt x="6985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92800" y="323088"/>
              <a:ext cx="1990216" cy="20586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929508" y="642619"/>
            <a:ext cx="3277870" cy="257810"/>
            <a:chOff x="2929508" y="642619"/>
            <a:chExt cx="3277870" cy="25781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34842" y="647953"/>
              <a:ext cx="3266694" cy="2466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29508" y="688847"/>
              <a:ext cx="2114041" cy="2110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1976" y="642619"/>
              <a:ext cx="1064895" cy="257302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493900" y="1005585"/>
            <a:ext cx="5719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Консультирование</a:t>
            </a:r>
            <a:r>
              <a:rPr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районных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координаторов</a:t>
            </a:r>
            <a:r>
              <a:rPr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команд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 ОО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xfrm>
            <a:off x="366547" y="1476883"/>
            <a:ext cx="8410905" cy="14715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Очные</a:t>
            </a:r>
            <a:r>
              <a:rPr spc="5" dirty="0"/>
              <a:t> </a:t>
            </a:r>
            <a:r>
              <a:rPr spc="-15" dirty="0"/>
              <a:t>консультации</a:t>
            </a:r>
            <a:r>
              <a:rPr spc="45" dirty="0"/>
              <a:t> </a:t>
            </a:r>
            <a:r>
              <a:rPr spc="-5" dirty="0"/>
              <a:t>по</a:t>
            </a:r>
            <a:r>
              <a:rPr spc="25" dirty="0"/>
              <a:t> </a:t>
            </a:r>
            <a:r>
              <a:rPr spc="-10" dirty="0"/>
              <a:t>предварительному</a:t>
            </a:r>
            <a:r>
              <a:rPr spc="45" dirty="0"/>
              <a:t> </a:t>
            </a:r>
            <a:r>
              <a:rPr spc="-10" dirty="0"/>
              <a:t>согласованию</a:t>
            </a:r>
            <a:r>
              <a:rPr spc="55" dirty="0"/>
              <a:t> </a:t>
            </a:r>
            <a:r>
              <a:rPr spc="-5" dirty="0"/>
              <a:t>по</a:t>
            </a:r>
            <a:r>
              <a:rPr spc="10" dirty="0"/>
              <a:t> </a:t>
            </a:r>
            <a:r>
              <a:rPr spc="-5" dirty="0"/>
              <a:t>средам</a:t>
            </a:r>
            <a:r>
              <a:rPr spc="20" dirty="0"/>
              <a:t> </a:t>
            </a:r>
            <a:r>
              <a:rPr spc="-5" dirty="0"/>
              <a:t>с</a:t>
            </a:r>
            <a:r>
              <a:rPr spc="15" dirty="0"/>
              <a:t> </a:t>
            </a:r>
            <a:r>
              <a:rPr spc="-5" dirty="0"/>
              <a:t>14:00</a:t>
            </a:r>
            <a:r>
              <a:rPr spc="25" dirty="0"/>
              <a:t> </a:t>
            </a:r>
            <a:r>
              <a:rPr spc="-5" dirty="0"/>
              <a:t>до</a:t>
            </a:r>
            <a:r>
              <a:rPr spc="10" dirty="0"/>
              <a:t> </a:t>
            </a:r>
            <a:r>
              <a:rPr spc="-5" dirty="0"/>
              <a:t>17:00</a:t>
            </a:r>
          </a:p>
          <a:p>
            <a:pPr marL="35560">
              <a:lnSpc>
                <a:spcPct val="100000"/>
              </a:lnSpc>
              <a:spcBef>
                <a:spcPts val="55"/>
              </a:spcBef>
            </a:pPr>
            <a:endParaRPr sz="1400" dirty="0"/>
          </a:p>
          <a:p>
            <a:pPr marL="48260" marR="224790">
              <a:lnSpc>
                <a:spcPct val="100000"/>
              </a:lnSpc>
            </a:pPr>
            <a:r>
              <a:rPr b="1" i="0" spc="-5" dirty="0">
                <a:latin typeface="Calibri"/>
                <a:cs typeface="Calibri"/>
              </a:rPr>
              <a:t>Калинина </a:t>
            </a:r>
            <a:r>
              <a:rPr b="1" i="0" spc="-10" dirty="0">
                <a:latin typeface="Calibri"/>
                <a:cs typeface="Calibri"/>
              </a:rPr>
              <a:t>Екатерина</a:t>
            </a:r>
            <a:r>
              <a:rPr b="1" i="0" dirty="0">
                <a:latin typeface="Calibri"/>
                <a:cs typeface="Calibri"/>
              </a:rPr>
              <a:t> </a:t>
            </a:r>
            <a:r>
              <a:rPr b="1" i="0" spc="-5" dirty="0">
                <a:latin typeface="Calibri"/>
                <a:cs typeface="Calibri"/>
              </a:rPr>
              <a:t>Игоревна,</a:t>
            </a:r>
            <a:r>
              <a:rPr b="1" i="0" spc="1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региональный</a:t>
            </a:r>
            <a:r>
              <a:rPr i="0" spc="10" dirty="0">
                <a:latin typeface="Calibri"/>
                <a:cs typeface="Calibri"/>
              </a:rPr>
              <a:t> </a:t>
            </a:r>
            <a:r>
              <a:rPr i="0" spc="-15" dirty="0">
                <a:latin typeface="Calibri"/>
                <a:cs typeface="Calibri"/>
              </a:rPr>
              <a:t>координатор</a:t>
            </a:r>
            <a:r>
              <a:rPr i="0" spc="5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Проекта,</a:t>
            </a:r>
            <a:r>
              <a:rPr i="0" spc="30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проректор</a:t>
            </a:r>
            <a:r>
              <a:rPr i="0" spc="15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по</a:t>
            </a:r>
            <a:r>
              <a:rPr i="0" spc="25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развитию </a:t>
            </a:r>
            <a:r>
              <a:rPr i="0" spc="-350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проектной</a:t>
            </a:r>
            <a:r>
              <a:rPr i="0" spc="1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деятельности</a:t>
            </a:r>
            <a:r>
              <a:rPr i="0" spc="4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СПб</a:t>
            </a:r>
            <a:r>
              <a:rPr i="0" spc="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АППО,</a:t>
            </a:r>
            <a:r>
              <a:rPr i="0" spc="20" dirty="0">
                <a:latin typeface="Calibri"/>
                <a:cs typeface="Calibri"/>
              </a:rPr>
              <a:t> </a:t>
            </a:r>
            <a:r>
              <a:rPr i="0" spc="-15" dirty="0">
                <a:latin typeface="Calibri"/>
                <a:cs typeface="Calibri"/>
              </a:rPr>
              <a:t>тел.</a:t>
            </a:r>
            <a:r>
              <a:rPr i="0" spc="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409-82-44,</a:t>
            </a:r>
            <a:r>
              <a:rPr i="0" spc="60" dirty="0">
                <a:latin typeface="Calibri"/>
                <a:cs typeface="Calibri"/>
              </a:rPr>
              <a:t> </a:t>
            </a:r>
            <a:r>
              <a:rPr i="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/>
              </a:rPr>
              <a:t>kalinina@spbappo.ru</a:t>
            </a:r>
          </a:p>
          <a:p>
            <a:pPr marL="48260" marR="5080">
              <a:lnSpc>
                <a:spcPct val="100000"/>
              </a:lnSpc>
              <a:spcBef>
                <a:spcPts val="5"/>
              </a:spcBef>
            </a:pPr>
            <a:r>
              <a:rPr b="1" i="0" spc="-5" dirty="0">
                <a:latin typeface="Calibri"/>
                <a:cs typeface="Calibri"/>
              </a:rPr>
              <a:t>Савинова Наталья</a:t>
            </a:r>
            <a:r>
              <a:rPr b="1" i="0" dirty="0">
                <a:latin typeface="Calibri"/>
                <a:cs typeface="Calibri"/>
              </a:rPr>
              <a:t> </a:t>
            </a:r>
            <a:r>
              <a:rPr b="1" i="0" spc="-5" dirty="0">
                <a:latin typeface="Calibri"/>
                <a:cs typeface="Calibri"/>
              </a:rPr>
              <a:t>Алексеевна,</a:t>
            </a:r>
            <a:r>
              <a:rPr b="1" i="0" spc="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региональный</a:t>
            </a:r>
            <a:r>
              <a:rPr i="0" spc="5" dirty="0">
                <a:latin typeface="Calibri"/>
                <a:cs typeface="Calibri"/>
              </a:rPr>
              <a:t> </a:t>
            </a:r>
            <a:r>
              <a:rPr i="0" spc="-15" dirty="0">
                <a:latin typeface="Calibri"/>
                <a:cs typeface="Calibri"/>
              </a:rPr>
              <a:t>методист</a:t>
            </a:r>
            <a:r>
              <a:rPr i="0" spc="35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ЦНППМ,</a:t>
            </a:r>
            <a:r>
              <a:rPr i="0" spc="2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доцент</a:t>
            </a:r>
            <a:r>
              <a:rPr i="0" spc="15" dirty="0">
                <a:latin typeface="Calibri"/>
                <a:cs typeface="Calibri"/>
              </a:rPr>
              <a:t> </a:t>
            </a:r>
            <a:r>
              <a:rPr i="0" spc="-15" dirty="0">
                <a:latin typeface="Calibri"/>
                <a:cs typeface="Calibri"/>
              </a:rPr>
              <a:t>кафедры</a:t>
            </a:r>
            <a:r>
              <a:rPr i="0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управления</a:t>
            </a:r>
            <a:r>
              <a:rPr i="0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и </a:t>
            </a:r>
            <a:r>
              <a:rPr i="0" spc="-34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экономики</a:t>
            </a:r>
            <a:r>
              <a:rPr i="0" spc="5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образования</a:t>
            </a:r>
            <a:r>
              <a:rPr i="0" spc="1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СПб</a:t>
            </a:r>
            <a:r>
              <a:rPr i="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АППО</a:t>
            </a:r>
            <a:r>
              <a:rPr i="0" spc="-10">
                <a:latin typeface="Calibri"/>
                <a:cs typeface="Calibri"/>
              </a:rPr>
              <a:t>,</a:t>
            </a:r>
            <a:r>
              <a:rPr i="0" spc="45">
                <a:latin typeface="Calibri"/>
                <a:cs typeface="Calibri"/>
              </a:rPr>
              <a:t> </a:t>
            </a:r>
            <a:r>
              <a:rPr i="0" u="heavy" spc="-1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/>
              </a:rPr>
              <a:t>savinovana@mail.ru</a:t>
            </a:r>
            <a:endParaRPr lang="ru-RU" i="0" u="heavy" spc="-10" dirty="0" smtClean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  <a:hlinkClick r:id="rId14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8204" y="103631"/>
            <a:ext cx="864108" cy="8839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831" y="123444"/>
            <a:ext cx="1224280" cy="1295400"/>
            <a:chOff x="179831" y="123444"/>
            <a:chExt cx="1224280" cy="1295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087" y="195072"/>
              <a:ext cx="900684" cy="955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123444"/>
              <a:ext cx="1223772" cy="12954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765554" y="273431"/>
            <a:ext cx="6621145" cy="260985"/>
            <a:chOff x="1765554" y="273431"/>
            <a:chExt cx="6621145" cy="2609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0888" y="278765"/>
              <a:ext cx="4514977" cy="2500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2100" y="323088"/>
              <a:ext cx="919099" cy="2110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6732" y="323088"/>
              <a:ext cx="1244346" cy="2058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82543" y="323088"/>
              <a:ext cx="1691640" cy="2110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71088" y="325628"/>
              <a:ext cx="135382" cy="1553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65554" y="273431"/>
              <a:ext cx="193039" cy="2100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06312" y="384683"/>
              <a:ext cx="75691" cy="3073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306312" y="384683"/>
              <a:ext cx="76200" cy="31115"/>
            </a:xfrm>
            <a:custGeom>
              <a:avLst/>
              <a:gdLst/>
              <a:ahLst/>
              <a:cxnLst/>
              <a:rect l="l" t="t" r="r" b="b"/>
              <a:pathLst>
                <a:path w="76200" h="31115">
                  <a:moveTo>
                    <a:pt x="6985" y="0"/>
                  </a:moveTo>
                  <a:lnTo>
                    <a:pt x="68834" y="0"/>
                  </a:lnTo>
                  <a:lnTo>
                    <a:pt x="70103" y="0"/>
                  </a:lnTo>
                  <a:lnTo>
                    <a:pt x="71120" y="253"/>
                  </a:lnTo>
                  <a:lnTo>
                    <a:pt x="71882" y="762"/>
                  </a:lnTo>
                  <a:lnTo>
                    <a:pt x="72771" y="1269"/>
                  </a:lnTo>
                  <a:lnTo>
                    <a:pt x="73533" y="2158"/>
                  </a:lnTo>
                  <a:lnTo>
                    <a:pt x="74040" y="3301"/>
                  </a:lnTo>
                  <a:lnTo>
                    <a:pt x="74675" y="4444"/>
                  </a:lnTo>
                  <a:lnTo>
                    <a:pt x="75057" y="6095"/>
                  </a:lnTo>
                  <a:lnTo>
                    <a:pt x="75311" y="8127"/>
                  </a:lnTo>
                  <a:lnTo>
                    <a:pt x="75564" y="10032"/>
                  </a:lnTo>
                  <a:lnTo>
                    <a:pt x="75691" y="12445"/>
                  </a:lnTo>
                  <a:lnTo>
                    <a:pt x="75691" y="15239"/>
                  </a:lnTo>
                  <a:lnTo>
                    <a:pt x="75691" y="20954"/>
                  </a:lnTo>
                  <a:lnTo>
                    <a:pt x="75184" y="25018"/>
                  </a:lnTo>
                  <a:lnTo>
                    <a:pt x="74040" y="27304"/>
                  </a:lnTo>
                  <a:lnTo>
                    <a:pt x="73025" y="29590"/>
                  </a:lnTo>
                  <a:lnTo>
                    <a:pt x="71247" y="30733"/>
                  </a:lnTo>
                  <a:lnTo>
                    <a:pt x="68834" y="30733"/>
                  </a:lnTo>
                  <a:lnTo>
                    <a:pt x="6985" y="30733"/>
                  </a:lnTo>
                  <a:lnTo>
                    <a:pt x="4445" y="30733"/>
                  </a:lnTo>
                  <a:lnTo>
                    <a:pt x="2666" y="29463"/>
                  </a:lnTo>
                  <a:lnTo>
                    <a:pt x="1650" y="27177"/>
                  </a:lnTo>
                  <a:lnTo>
                    <a:pt x="508" y="24891"/>
                  </a:lnTo>
                  <a:lnTo>
                    <a:pt x="0" y="20827"/>
                  </a:lnTo>
                  <a:lnTo>
                    <a:pt x="0" y="15239"/>
                  </a:lnTo>
                  <a:lnTo>
                    <a:pt x="0" y="9651"/>
                  </a:lnTo>
                  <a:lnTo>
                    <a:pt x="508" y="5714"/>
                  </a:lnTo>
                  <a:lnTo>
                    <a:pt x="1650" y="3428"/>
                  </a:lnTo>
                  <a:lnTo>
                    <a:pt x="2666" y="1142"/>
                  </a:lnTo>
                  <a:lnTo>
                    <a:pt x="4445" y="0"/>
                  </a:lnTo>
                  <a:lnTo>
                    <a:pt x="6985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96482" y="323088"/>
              <a:ext cx="1990217" cy="20586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433190" y="642619"/>
            <a:ext cx="3277870" cy="257810"/>
            <a:chOff x="3433190" y="642619"/>
            <a:chExt cx="3277870" cy="257810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38524" y="647953"/>
              <a:ext cx="3266694" cy="24663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33190" y="688847"/>
              <a:ext cx="2114042" cy="2110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45657" y="642619"/>
              <a:ext cx="1064895" cy="25730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86334" y="1034034"/>
            <a:ext cx="8531860" cy="22589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335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Межрайонные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проектно-аналитические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погружения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для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управленческих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команд</a:t>
            </a:r>
            <a:endParaRPr sz="1600" dirty="0">
              <a:latin typeface="Calibri"/>
              <a:cs typeface="Calibri"/>
            </a:endParaRPr>
          </a:p>
          <a:p>
            <a:pPr marL="1444625"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«</a:t>
            </a:r>
            <a:r>
              <a:rPr sz="1600" spc="-10" dirty="0" err="1">
                <a:latin typeface="Calibri"/>
                <a:cs typeface="Calibri"/>
              </a:rPr>
              <a:t>Управленческий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 err="1" smtClean="0">
                <a:latin typeface="Calibri"/>
                <a:cs typeface="Calibri"/>
              </a:rPr>
              <a:t>акселератор</a:t>
            </a:r>
            <a:r>
              <a:rPr sz="1600" spc="-10" dirty="0" smtClean="0">
                <a:latin typeface="Calibri"/>
                <a:cs typeface="Calibri"/>
              </a:rPr>
              <a:t>»</a:t>
            </a:r>
            <a:endParaRPr lang="ru-RU" sz="1600" dirty="0">
              <a:latin typeface="Calibri"/>
              <a:cs typeface="Calibri"/>
            </a:endParaRPr>
          </a:p>
          <a:p>
            <a:pPr marL="1444625">
              <a:lnSpc>
                <a:spcPct val="100000"/>
              </a:lnSpc>
            </a:pPr>
            <a:endParaRPr lang="ru-RU" sz="1600" spc="-25" dirty="0">
              <a:latin typeface="Calibri"/>
              <a:cs typeface="Calibri"/>
            </a:endParaRPr>
          </a:p>
          <a:p>
            <a:pPr marL="1444625">
              <a:lnSpc>
                <a:spcPct val="100000"/>
              </a:lnSpc>
            </a:pPr>
            <a:endParaRPr lang="ru-RU" sz="1600" spc="-25" dirty="0">
              <a:latin typeface="Calibri"/>
              <a:cs typeface="Calibri"/>
            </a:endParaRPr>
          </a:p>
          <a:p>
            <a:pPr marL="1444625">
              <a:lnSpc>
                <a:spcPct val="100000"/>
              </a:lnSpc>
            </a:pPr>
            <a:r>
              <a:rPr sz="1600" spc="-25" dirty="0" err="1" smtClean="0">
                <a:latin typeface="Calibri"/>
                <a:cs typeface="Calibri"/>
              </a:rPr>
              <a:t>Технология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проведения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–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СПб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АППО</a:t>
            </a:r>
            <a:endParaRPr lang="ru-RU" sz="1600" spc="20" dirty="0" smtClean="0">
              <a:latin typeface="Calibri"/>
              <a:cs typeface="Calibri"/>
            </a:endParaRPr>
          </a:p>
          <a:p>
            <a:pPr marL="12700" marR="2728595" algn="ctr">
              <a:lnSpc>
                <a:spcPct val="200000"/>
              </a:lnSpc>
              <a:spcBef>
                <a:spcPts val="280"/>
              </a:spcBef>
            </a:pPr>
            <a:r>
              <a:rPr sz="1600" spc="-15" dirty="0" err="1" smtClean="0">
                <a:latin typeface="Calibri"/>
                <a:cs typeface="Calibri"/>
              </a:rPr>
              <a:t>Регулярность</a:t>
            </a:r>
            <a:r>
              <a:rPr sz="1600" spc="20" dirty="0" smtClean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проведения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–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раза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год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(2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4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кварталы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2024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года)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Calibri"/>
              <a:cs typeface="Calibri"/>
            </a:endParaRPr>
          </a:p>
          <a:p>
            <a:pPr marL="12700" marR="344805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МЕЖ</a:t>
            </a:r>
            <a:r>
              <a:rPr sz="1600" spc="-5" dirty="0">
                <a:latin typeface="Calibri"/>
                <a:cs typeface="Calibri"/>
              </a:rPr>
              <a:t>районный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–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объединение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3-х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 err="1" smtClean="0">
                <a:latin typeface="Calibri"/>
                <a:cs typeface="Calibri"/>
              </a:rPr>
              <a:t>районов</a:t>
            </a:r>
            <a:r>
              <a:rPr lang="ru-RU" sz="1600" spc="-5" dirty="0" smtClean="0">
                <a:latin typeface="Calibri"/>
                <a:cs typeface="Calibri"/>
              </a:rPr>
              <a:t> (</a:t>
            </a:r>
            <a:r>
              <a:rPr sz="1600" spc="-10" dirty="0" err="1" smtClean="0">
                <a:latin typeface="Calibri"/>
                <a:cs typeface="Calibri"/>
              </a:rPr>
              <a:t>объединить</a:t>
            </a:r>
            <a:r>
              <a:rPr sz="1600" spc="30" dirty="0" smtClean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территориальному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 err="1" smtClean="0">
                <a:latin typeface="Calibri"/>
                <a:cs typeface="Calibri"/>
              </a:rPr>
              <a:t>принципу</a:t>
            </a:r>
            <a:r>
              <a:rPr lang="ru-RU" sz="1600" spc="-10" dirty="0" smtClean="0">
                <a:latin typeface="Calibri"/>
                <a:cs typeface="Calibri"/>
              </a:rPr>
              <a:t>)</a:t>
            </a:r>
            <a:r>
              <a:rPr sz="1600" spc="-10" dirty="0" smtClean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Цель</a:t>
            </a:r>
            <a:r>
              <a:rPr spc="-45" dirty="0"/>
              <a:t> </a:t>
            </a:r>
            <a:r>
              <a:rPr spc="-10" dirty="0"/>
              <a:t>конференции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6456" y="4372355"/>
            <a:ext cx="2134870" cy="511809"/>
            <a:chOff x="286456" y="4372355"/>
            <a:chExt cx="2134870" cy="5118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456" y="4518438"/>
              <a:ext cx="1869295" cy="2054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5584" y="4372355"/>
              <a:ext cx="415277" cy="51128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26492" y="3188220"/>
            <a:ext cx="1682114" cy="994410"/>
            <a:chOff x="126492" y="3188220"/>
            <a:chExt cx="1682114" cy="99441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294" y="3812833"/>
              <a:ext cx="1270400" cy="2099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2936" y="3671316"/>
              <a:ext cx="415277" cy="5112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492" y="3188220"/>
              <a:ext cx="835913" cy="51128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58267" y="1693545"/>
            <a:ext cx="4145915" cy="3246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обеспечить:</a:t>
            </a:r>
            <a:endParaRPr sz="1400">
              <a:latin typeface="Calibri"/>
              <a:cs typeface="Calibri"/>
            </a:endParaRPr>
          </a:p>
          <a:p>
            <a:pPr marL="48895" marR="163195">
              <a:lnSpc>
                <a:spcPct val="100000"/>
              </a:lnSpc>
              <a:buChar char="-"/>
              <a:tabLst>
                <a:tab pos="142240" algn="l"/>
              </a:tabLst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расширение</a:t>
            </a:r>
            <a:r>
              <a:rPr sz="14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общественного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участия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управлении </a:t>
            </a:r>
            <a:r>
              <a:rPr sz="1400" spc="-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образованием,</a:t>
            </a:r>
            <a:endParaRPr sz="1400">
              <a:latin typeface="Calibri"/>
              <a:cs typeface="Calibri"/>
            </a:endParaRPr>
          </a:p>
          <a:p>
            <a:pPr marL="142240" indent="-93345">
              <a:lnSpc>
                <a:spcPct val="100000"/>
              </a:lnSpc>
              <a:buChar char="-"/>
              <a:tabLst>
                <a:tab pos="142240" algn="l"/>
              </a:tabLst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рост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влияния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общества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качество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образования,</a:t>
            </a:r>
            <a:endParaRPr sz="1400">
              <a:latin typeface="Calibri"/>
              <a:cs typeface="Calibri"/>
            </a:endParaRPr>
          </a:p>
          <a:p>
            <a:pPr marL="48895" marR="67310">
              <a:lnSpc>
                <a:spcPct val="100000"/>
              </a:lnSpc>
              <a:buChar char="-"/>
              <a:tabLst>
                <a:tab pos="142240" algn="l"/>
              </a:tabLst>
            </a:pP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открытость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системы</a:t>
            </a:r>
            <a:r>
              <a:rPr sz="14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1400" spc="-3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социальных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партнеров,</a:t>
            </a:r>
            <a:endParaRPr sz="1400">
              <a:latin typeface="Calibri"/>
              <a:cs typeface="Calibri"/>
            </a:endParaRPr>
          </a:p>
          <a:p>
            <a:pPr marL="181610" indent="-133350">
              <a:lnSpc>
                <a:spcPct val="100000"/>
              </a:lnSpc>
              <a:buChar char="-"/>
              <a:tabLst>
                <a:tab pos="182245" algn="l"/>
              </a:tabLst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доступность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образования для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всех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слоев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населен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ия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Да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а:</a:t>
            </a:r>
            <a:r>
              <a:rPr sz="18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ср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да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27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арта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24</a:t>
            </a:r>
            <a:r>
              <a:rPr sz="1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Организатор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СПб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АППО,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кафедра</a:t>
            </a:r>
            <a:r>
              <a:rPr sz="14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управления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экономики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Место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проведения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СПб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АППО,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ул.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Ломоносова</a:t>
            </a:r>
            <a:r>
              <a:rPr sz="1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д.11-13,</a:t>
            </a:r>
            <a:r>
              <a:rPr sz="1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лекционный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зал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61710" y="1938340"/>
            <a:ext cx="1574149" cy="18260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70793" y="3293155"/>
            <a:ext cx="1345652" cy="16890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443854" y="1855673"/>
            <a:ext cx="3021330" cy="249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Ответственный:</a:t>
            </a:r>
            <a:endParaRPr sz="1800">
              <a:latin typeface="Calibri"/>
              <a:cs typeface="Calibri"/>
            </a:endParaRPr>
          </a:p>
          <a:p>
            <a:pPr marL="12700" marR="343535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Шаляпина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Татьяна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Александровна, </a:t>
            </a:r>
            <a:r>
              <a:rPr sz="1400" spc="-3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и.о.</a:t>
            </a:r>
            <a:r>
              <a:rPr sz="1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заведующего</a:t>
            </a:r>
            <a:r>
              <a:rPr sz="14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кафедрой.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Контактный</a:t>
            </a:r>
            <a:r>
              <a:rPr sz="1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телефон:</a:t>
            </a:r>
            <a:r>
              <a:rPr sz="1400" b="1" spc="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8(812)409-82-72.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Email: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upravkf@yandex.ru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Исполнитель:</a:t>
            </a:r>
            <a:endParaRPr sz="1800">
              <a:latin typeface="Calibri"/>
              <a:cs typeface="Calibri"/>
            </a:endParaRPr>
          </a:p>
          <a:p>
            <a:pPr marL="12700" marR="763270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Коровкин Вячеслав Юрьевич, </a:t>
            </a:r>
            <a:r>
              <a:rPr sz="1400" spc="-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доцент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кафедры.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Контактный</a:t>
            </a:r>
            <a:r>
              <a:rPr sz="1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телефон: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8(812)409-82-72.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Email:</a:t>
            </a:r>
            <a:r>
              <a:rPr sz="1400" b="1" spc="2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korovkin@spbappo.ru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5071"/>
            <a:ext cx="2843784" cy="996696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3196" y="1269238"/>
          <a:ext cx="8496934" cy="36880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25"/>
                <a:gridCol w="3096260"/>
                <a:gridCol w="1800224"/>
                <a:gridCol w="1800225"/>
              </a:tblGrid>
              <a:tr h="7315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Участники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конференции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Тема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Организационный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09905" marR="502920" indent="22352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этап </a:t>
                      </a:r>
                      <a:r>
                        <a:rPr sz="1400" b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1.03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11.03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Этап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000" marR="37147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</a:t>
                      </a:r>
                      <a:r>
                        <a:rPr sz="1400" b="1" spc="-7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ласован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я 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13.03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4960">
                <a:tc>
                  <a:txBody>
                    <a:bodyPr/>
                    <a:lstStyle/>
                    <a:p>
                      <a:pPr marL="91440" marR="2025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Школы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участники </a:t>
                      </a:r>
                      <a:r>
                        <a:rPr sz="1400" b="1" spc="-30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Проекта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«Школа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росв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щ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я»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600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Выбирают</a:t>
                      </a:r>
                      <a:r>
                        <a:rPr sz="1400" i="1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тему</a:t>
                      </a:r>
                      <a:r>
                        <a:rPr sz="1400" i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презентации </a:t>
                      </a:r>
                      <a:r>
                        <a:rPr sz="1400" i="1" spc="-3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опыта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4940" indent="-64135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2857"/>
                        <a:buFont typeface="Arial MT"/>
                        <a:buChar char="•"/>
                        <a:tabLst>
                          <a:tab pos="155575" algn="l"/>
                        </a:tabLst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Участие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педагогов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ГОУО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4940" indent="-64135">
                        <a:lnSpc>
                          <a:spcPct val="100000"/>
                        </a:lnSpc>
                        <a:buSzPct val="92857"/>
                        <a:buFont typeface="Arial MT"/>
                        <a:buChar char="•"/>
                        <a:tabLst>
                          <a:tab pos="155575" algn="l"/>
                        </a:tabLst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Участие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родителей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учащихся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в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ГОУО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4940" indent="-64135">
                        <a:lnSpc>
                          <a:spcPct val="100000"/>
                        </a:lnSpc>
                        <a:buSzPct val="92857"/>
                        <a:buFont typeface="Arial MT"/>
                        <a:buChar char="•"/>
                        <a:tabLst>
                          <a:tab pos="155575" algn="l"/>
                        </a:tabLst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Участие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обучающихся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ГОУО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 marR="389890">
                        <a:lnSpc>
                          <a:spcPct val="100000"/>
                        </a:lnSpc>
                        <a:buSzPct val="92857"/>
                        <a:buFont typeface="Arial MT"/>
                        <a:buChar char="•"/>
                        <a:tabLst>
                          <a:tab pos="155575" algn="l"/>
                        </a:tabLst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Участие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социальных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партнеров</a:t>
                      </a:r>
                      <a:r>
                        <a:rPr sz="1400" spc="27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3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ГОУО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 marR="220979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Заявка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участие </a:t>
                      </a:r>
                      <a:r>
                        <a:rPr sz="1400" spc="-3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подается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Коровкину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В.Ю.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korovkin@spbappo.ru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marR="103505" indent="3810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Организационное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совещание,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рассылка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ссылкой </a:t>
                      </a:r>
                      <a:r>
                        <a:rPr sz="1400" spc="-3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электронную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регистрацию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1612">
                <a:tc>
                  <a:txBody>
                    <a:bodyPr/>
                    <a:lstStyle/>
                    <a:p>
                      <a:pPr marL="268605" marR="118745" indent="-1447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Школы</a:t>
                      </a:r>
                      <a:r>
                        <a:rPr sz="1400" b="1" spc="-6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b="1" spc="-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слушатели </a:t>
                      </a:r>
                      <a:r>
                        <a:rPr sz="1400" b="1" spc="-3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1-2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человека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из </a:t>
                      </a:r>
                      <a:r>
                        <a:rPr sz="14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управленческой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3721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команды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Формируют</a:t>
                      </a:r>
                      <a:r>
                        <a:rPr sz="1400" i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вопросы</a:t>
                      </a:r>
                      <a:r>
                        <a:rPr sz="1400" i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i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темам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4940" indent="-64135">
                        <a:lnSpc>
                          <a:spcPct val="100000"/>
                        </a:lnSpc>
                        <a:buSzPct val="92857"/>
                        <a:buFont typeface="Arial MT"/>
                        <a:buChar char="•"/>
                        <a:tabLst>
                          <a:tab pos="155575" algn="l"/>
                        </a:tabLst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Участие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педагогов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ГОУО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4940" indent="-64135">
                        <a:lnSpc>
                          <a:spcPct val="100000"/>
                        </a:lnSpc>
                        <a:buSzPct val="92857"/>
                        <a:buFont typeface="Arial MT"/>
                        <a:buChar char="•"/>
                        <a:tabLst>
                          <a:tab pos="155575" algn="l"/>
                        </a:tabLst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Участие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родителей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учащихся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в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ГОУО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4940" indent="-64135">
                        <a:lnSpc>
                          <a:spcPct val="100000"/>
                        </a:lnSpc>
                        <a:buSzPct val="92857"/>
                        <a:buFont typeface="Arial MT"/>
                        <a:buChar char="•"/>
                        <a:tabLst>
                          <a:tab pos="155575" algn="l"/>
                        </a:tabLst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Участие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обучающихся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ГОУО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4940" indent="-64135">
                        <a:lnSpc>
                          <a:spcPct val="100000"/>
                        </a:lnSpc>
                        <a:buSzPct val="92857"/>
                        <a:buFont typeface="Arial MT"/>
                        <a:buChar char="•"/>
                        <a:tabLst>
                          <a:tab pos="155575" algn="l"/>
                        </a:tabLst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Участие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социальных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партнеров</a:t>
                      </a:r>
                      <a:r>
                        <a:rPr sz="1400" spc="28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ГОУО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0385" marR="530860" indent="-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Вопросы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п</a:t>
                      </a:r>
                      <a:r>
                        <a:rPr sz="1400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да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9060" marR="90170" indent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Коровкину В.Ю.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spc="-5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k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o</a:t>
                      </a:r>
                      <a:r>
                        <a:rPr sz="1400" u="sng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r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o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vki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n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@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sp</a:t>
                      </a:r>
                      <a:r>
                        <a:rPr sz="14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b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a</a:t>
                      </a:r>
                      <a:r>
                        <a:rPr sz="14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pp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o</a:t>
                      </a:r>
                      <a:r>
                        <a:rPr sz="1400" u="sng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.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ru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marR="1047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Рассылка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ссылкой </a:t>
                      </a:r>
                      <a:r>
                        <a:rPr sz="1400" spc="-30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электронную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регистрацию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654044" y="271652"/>
            <a:ext cx="4859655" cy="816610"/>
            <a:chOff x="3654044" y="271652"/>
            <a:chExt cx="4859655" cy="81661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8647" y="276986"/>
              <a:ext cx="1887655" cy="2421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97829" y="279145"/>
              <a:ext cx="1003807" cy="2453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03241" y="271652"/>
              <a:ext cx="871601" cy="2071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9417" y="549147"/>
              <a:ext cx="4848947" cy="2533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39204" y="635888"/>
              <a:ext cx="48260" cy="92075"/>
            </a:xfrm>
            <a:custGeom>
              <a:avLst/>
              <a:gdLst/>
              <a:ahLst/>
              <a:cxnLst/>
              <a:rect l="l" t="t" r="r" b="b"/>
              <a:pathLst>
                <a:path w="48259" h="92075">
                  <a:moveTo>
                    <a:pt x="0" y="54101"/>
                  </a:moveTo>
                  <a:lnTo>
                    <a:pt x="0" y="90677"/>
                  </a:lnTo>
                  <a:lnTo>
                    <a:pt x="1524" y="90932"/>
                  </a:lnTo>
                  <a:lnTo>
                    <a:pt x="3175" y="91059"/>
                  </a:lnTo>
                  <a:lnTo>
                    <a:pt x="4825" y="91186"/>
                  </a:lnTo>
                  <a:lnTo>
                    <a:pt x="6476" y="91312"/>
                  </a:lnTo>
                  <a:lnTo>
                    <a:pt x="8127" y="91439"/>
                  </a:lnTo>
                  <a:lnTo>
                    <a:pt x="9905" y="91566"/>
                  </a:lnTo>
                  <a:lnTo>
                    <a:pt x="11556" y="91694"/>
                  </a:lnTo>
                  <a:lnTo>
                    <a:pt x="13335" y="91694"/>
                  </a:lnTo>
                  <a:lnTo>
                    <a:pt x="14986" y="91821"/>
                  </a:lnTo>
                  <a:lnTo>
                    <a:pt x="16637" y="91821"/>
                  </a:lnTo>
                  <a:lnTo>
                    <a:pt x="18161" y="91821"/>
                  </a:lnTo>
                  <a:lnTo>
                    <a:pt x="19430" y="91821"/>
                  </a:lnTo>
                  <a:lnTo>
                    <a:pt x="24511" y="91821"/>
                  </a:lnTo>
                  <a:lnTo>
                    <a:pt x="28828" y="91439"/>
                  </a:lnTo>
                  <a:lnTo>
                    <a:pt x="47878" y="75184"/>
                  </a:lnTo>
                  <a:lnTo>
                    <a:pt x="47878" y="72262"/>
                  </a:lnTo>
                  <a:lnTo>
                    <a:pt x="47878" y="69214"/>
                  </a:lnTo>
                  <a:lnTo>
                    <a:pt x="47371" y="66548"/>
                  </a:lnTo>
                  <a:lnTo>
                    <a:pt x="46354" y="64262"/>
                  </a:lnTo>
                  <a:lnTo>
                    <a:pt x="45339" y="61975"/>
                  </a:lnTo>
                  <a:lnTo>
                    <a:pt x="32257" y="55245"/>
                  </a:lnTo>
                  <a:lnTo>
                    <a:pt x="28448" y="54483"/>
                  </a:lnTo>
                  <a:lnTo>
                    <a:pt x="24002" y="54101"/>
                  </a:lnTo>
                  <a:lnTo>
                    <a:pt x="18796" y="54101"/>
                  </a:lnTo>
                  <a:lnTo>
                    <a:pt x="0" y="54101"/>
                  </a:lnTo>
                  <a:close/>
                </a:path>
                <a:path w="48259" h="92075">
                  <a:moveTo>
                    <a:pt x="18542" y="0"/>
                  </a:moveTo>
                  <a:lnTo>
                    <a:pt x="14986" y="0"/>
                  </a:lnTo>
                  <a:lnTo>
                    <a:pt x="11556" y="126"/>
                  </a:lnTo>
                  <a:lnTo>
                    <a:pt x="8381" y="253"/>
                  </a:lnTo>
                  <a:lnTo>
                    <a:pt x="5206" y="508"/>
                  </a:lnTo>
                  <a:lnTo>
                    <a:pt x="2413" y="635"/>
                  </a:lnTo>
                  <a:lnTo>
                    <a:pt x="0" y="1015"/>
                  </a:lnTo>
                  <a:lnTo>
                    <a:pt x="0" y="33147"/>
                  </a:lnTo>
                  <a:lnTo>
                    <a:pt x="19303" y="33147"/>
                  </a:lnTo>
                  <a:lnTo>
                    <a:pt x="27431" y="33147"/>
                  </a:lnTo>
                  <a:lnTo>
                    <a:pt x="33527" y="31623"/>
                  </a:lnTo>
                  <a:lnTo>
                    <a:pt x="37846" y="28828"/>
                  </a:lnTo>
                  <a:lnTo>
                    <a:pt x="42037" y="25908"/>
                  </a:lnTo>
                  <a:lnTo>
                    <a:pt x="44196" y="21589"/>
                  </a:lnTo>
                  <a:lnTo>
                    <a:pt x="44196" y="16128"/>
                  </a:lnTo>
                  <a:lnTo>
                    <a:pt x="44196" y="13588"/>
                  </a:lnTo>
                  <a:lnTo>
                    <a:pt x="43688" y="11302"/>
                  </a:lnTo>
                  <a:lnTo>
                    <a:pt x="42799" y="9271"/>
                  </a:lnTo>
                  <a:lnTo>
                    <a:pt x="41910" y="7238"/>
                  </a:lnTo>
                  <a:lnTo>
                    <a:pt x="40513" y="5587"/>
                  </a:lnTo>
                  <a:lnTo>
                    <a:pt x="38480" y="4190"/>
                  </a:lnTo>
                  <a:lnTo>
                    <a:pt x="36449" y="2794"/>
                  </a:lnTo>
                  <a:lnTo>
                    <a:pt x="33781" y="1777"/>
                  </a:lnTo>
                  <a:lnTo>
                    <a:pt x="30479" y="1015"/>
                  </a:lnTo>
                  <a:lnTo>
                    <a:pt x="27177" y="381"/>
                  </a:lnTo>
                  <a:lnTo>
                    <a:pt x="23241" y="0"/>
                  </a:lnTo>
                  <a:lnTo>
                    <a:pt x="18542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95795" y="604773"/>
              <a:ext cx="1517903" cy="2030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46114" y="604773"/>
              <a:ext cx="969263" cy="20307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805676" y="611250"/>
              <a:ext cx="117475" cy="141605"/>
            </a:xfrm>
            <a:custGeom>
              <a:avLst/>
              <a:gdLst/>
              <a:ahLst/>
              <a:cxnLst/>
              <a:rect l="l" t="t" r="r" b="b"/>
              <a:pathLst>
                <a:path w="117475" h="141604">
                  <a:moveTo>
                    <a:pt x="52450" y="0"/>
                  </a:moveTo>
                  <a:lnTo>
                    <a:pt x="92201" y="5841"/>
                  </a:lnTo>
                  <a:lnTo>
                    <a:pt x="111251" y="28575"/>
                  </a:lnTo>
                  <a:lnTo>
                    <a:pt x="111251" y="34289"/>
                  </a:lnTo>
                  <a:lnTo>
                    <a:pt x="111251" y="42037"/>
                  </a:lnTo>
                  <a:lnTo>
                    <a:pt x="109220" y="48513"/>
                  </a:lnTo>
                  <a:lnTo>
                    <a:pt x="105028" y="53594"/>
                  </a:lnTo>
                  <a:lnTo>
                    <a:pt x="100965" y="58800"/>
                  </a:lnTo>
                  <a:lnTo>
                    <a:pt x="94996" y="62229"/>
                  </a:lnTo>
                  <a:lnTo>
                    <a:pt x="87249" y="64008"/>
                  </a:lnTo>
                  <a:lnTo>
                    <a:pt x="96900" y="65786"/>
                  </a:lnTo>
                  <a:lnTo>
                    <a:pt x="104267" y="69469"/>
                  </a:lnTo>
                  <a:lnTo>
                    <a:pt x="109474" y="75184"/>
                  </a:lnTo>
                  <a:lnTo>
                    <a:pt x="114553" y="80772"/>
                  </a:lnTo>
                  <a:lnTo>
                    <a:pt x="117094" y="88137"/>
                  </a:lnTo>
                  <a:lnTo>
                    <a:pt x="117094" y="97027"/>
                  </a:lnTo>
                  <a:lnTo>
                    <a:pt x="117094" y="104394"/>
                  </a:lnTo>
                  <a:lnTo>
                    <a:pt x="115824" y="110871"/>
                  </a:lnTo>
                  <a:lnTo>
                    <a:pt x="113029" y="116332"/>
                  </a:lnTo>
                  <a:lnTo>
                    <a:pt x="110363" y="121920"/>
                  </a:lnTo>
                  <a:lnTo>
                    <a:pt x="73532" y="139690"/>
                  </a:lnTo>
                  <a:lnTo>
                    <a:pt x="50673" y="141350"/>
                  </a:lnTo>
                  <a:lnTo>
                    <a:pt x="46990" y="141350"/>
                  </a:lnTo>
                  <a:lnTo>
                    <a:pt x="43560" y="141350"/>
                  </a:lnTo>
                  <a:lnTo>
                    <a:pt x="40385" y="141224"/>
                  </a:lnTo>
                  <a:lnTo>
                    <a:pt x="37083" y="141224"/>
                  </a:lnTo>
                  <a:lnTo>
                    <a:pt x="34035" y="141097"/>
                  </a:lnTo>
                  <a:lnTo>
                    <a:pt x="30988" y="141097"/>
                  </a:lnTo>
                  <a:lnTo>
                    <a:pt x="28067" y="140970"/>
                  </a:lnTo>
                  <a:lnTo>
                    <a:pt x="25019" y="140843"/>
                  </a:lnTo>
                  <a:lnTo>
                    <a:pt x="22098" y="140588"/>
                  </a:lnTo>
                  <a:lnTo>
                    <a:pt x="19050" y="140462"/>
                  </a:lnTo>
                  <a:lnTo>
                    <a:pt x="15875" y="140208"/>
                  </a:lnTo>
                  <a:lnTo>
                    <a:pt x="12446" y="139826"/>
                  </a:lnTo>
                  <a:lnTo>
                    <a:pt x="7874" y="139446"/>
                  </a:lnTo>
                  <a:lnTo>
                    <a:pt x="4699" y="138049"/>
                  </a:lnTo>
                  <a:lnTo>
                    <a:pt x="2794" y="135762"/>
                  </a:lnTo>
                  <a:lnTo>
                    <a:pt x="889" y="133476"/>
                  </a:lnTo>
                  <a:lnTo>
                    <a:pt x="0" y="130048"/>
                  </a:lnTo>
                  <a:lnTo>
                    <a:pt x="0" y="125475"/>
                  </a:lnTo>
                  <a:lnTo>
                    <a:pt x="0" y="15621"/>
                  </a:lnTo>
                  <a:lnTo>
                    <a:pt x="0" y="11175"/>
                  </a:lnTo>
                  <a:lnTo>
                    <a:pt x="889" y="7874"/>
                  </a:lnTo>
                  <a:lnTo>
                    <a:pt x="2667" y="5714"/>
                  </a:lnTo>
                  <a:lnTo>
                    <a:pt x="4445" y="3428"/>
                  </a:lnTo>
                  <a:lnTo>
                    <a:pt x="7239" y="2032"/>
                  </a:lnTo>
                  <a:lnTo>
                    <a:pt x="10922" y="1650"/>
                  </a:lnTo>
                  <a:lnTo>
                    <a:pt x="13334" y="1397"/>
                  </a:lnTo>
                  <a:lnTo>
                    <a:pt x="16128" y="1270"/>
                  </a:lnTo>
                  <a:lnTo>
                    <a:pt x="19176" y="1015"/>
                  </a:lnTo>
                  <a:lnTo>
                    <a:pt x="22225" y="888"/>
                  </a:lnTo>
                  <a:lnTo>
                    <a:pt x="25653" y="635"/>
                  </a:lnTo>
                  <a:lnTo>
                    <a:pt x="29209" y="508"/>
                  </a:lnTo>
                  <a:lnTo>
                    <a:pt x="32893" y="381"/>
                  </a:lnTo>
                  <a:lnTo>
                    <a:pt x="36702" y="253"/>
                  </a:lnTo>
                  <a:lnTo>
                    <a:pt x="40513" y="126"/>
                  </a:lnTo>
                  <a:lnTo>
                    <a:pt x="44450" y="126"/>
                  </a:lnTo>
                  <a:lnTo>
                    <a:pt x="48387" y="0"/>
                  </a:lnTo>
                  <a:lnTo>
                    <a:pt x="52450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54044" y="543813"/>
              <a:ext cx="2026539" cy="2589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47615" y="824229"/>
              <a:ext cx="2008632" cy="2640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185928"/>
            <a:ext cx="1007363" cy="10668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981200" y="442594"/>
            <a:ext cx="5758815" cy="265430"/>
            <a:chOff x="1981200" y="442594"/>
            <a:chExt cx="5758815" cy="2654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6570" y="447928"/>
              <a:ext cx="5748110" cy="2546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1129" y="496950"/>
              <a:ext cx="2122551" cy="210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5120" y="450595"/>
              <a:ext cx="1064894" cy="2573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0" y="442594"/>
              <a:ext cx="2398776" cy="2653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92608" y="1363980"/>
            <a:ext cx="8559165" cy="495007"/>
          </a:xfrm>
          <a:prstGeom prst="rect">
            <a:avLst/>
          </a:prstGeom>
          <a:ln w="12192">
            <a:solidFill>
              <a:srgbClr val="FF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096895" marR="238760" indent="-2849245">
              <a:lnSpc>
                <a:spcPct val="100000"/>
              </a:lnSpc>
              <a:spcBef>
                <a:spcPts val="260"/>
              </a:spcBef>
            </a:pPr>
            <a:r>
              <a:rPr sz="16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Используйте для размещения материалов хэштег </a:t>
            </a:r>
            <a:r>
              <a:rPr sz="1400" b="1" spc="-5" dirty="0">
                <a:latin typeface="Calibri"/>
                <a:cs typeface="Calibri"/>
              </a:rPr>
              <a:t>#спб_школа_минпросвещения, </a:t>
            </a:r>
            <a:r>
              <a:rPr sz="1400" b="1" dirty="0">
                <a:latin typeface="Calibri"/>
                <a:cs typeface="Calibri"/>
              </a:rPr>
              <a:t>(вариант </a:t>
            </a:r>
            <a:r>
              <a:rPr sz="1400" b="1" spc="-5" dirty="0">
                <a:latin typeface="Calibri"/>
                <a:cs typeface="Calibri"/>
              </a:rPr>
              <a:t>написания </a:t>
            </a:r>
            <a:r>
              <a:rPr sz="1400" b="1" dirty="0">
                <a:latin typeface="Calibri"/>
                <a:cs typeface="Calibri"/>
              </a:rPr>
              <a:t>–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#СПбШколаМинпросвещения)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97732" y="842898"/>
            <a:ext cx="2962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0000"/>
                </a:solidFill>
              </a:rPr>
              <a:t>Районный</a:t>
            </a:r>
            <a:r>
              <a:rPr sz="1600" spc="-25" dirty="0">
                <a:solidFill>
                  <a:srgbClr val="000000"/>
                </a:solidFill>
              </a:rPr>
              <a:t> </a:t>
            </a:r>
            <a:r>
              <a:rPr sz="1600" spc="-5" dirty="0">
                <a:solidFill>
                  <a:srgbClr val="000000"/>
                </a:solidFill>
              </a:rPr>
              <a:t>уровень и</a:t>
            </a: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spc="-5" dirty="0">
                <a:solidFill>
                  <a:srgbClr val="000000"/>
                </a:solidFill>
              </a:rPr>
              <a:t>уровень </a:t>
            </a:r>
            <a:r>
              <a:rPr sz="1600" spc="-10" dirty="0">
                <a:solidFill>
                  <a:srgbClr val="000000"/>
                </a:solidFill>
              </a:rPr>
              <a:t>ОО</a:t>
            </a:r>
            <a:endParaRPr sz="1600" dirty="0"/>
          </a:p>
        </p:txBody>
      </p:sp>
      <p:sp>
        <p:nvSpPr>
          <p:cNvPr id="10" name="object 10"/>
          <p:cNvSpPr txBox="1"/>
          <p:nvPr/>
        </p:nvSpPr>
        <p:spPr>
          <a:xfrm>
            <a:off x="371043" y="2018538"/>
            <a:ext cx="850773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Рекомендации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размещаемым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материалам:</a:t>
            </a:r>
            <a:endParaRPr sz="1400" dirty="0">
              <a:latin typeface="Calibri"/>
              <a:cs typeface="Calibri"/>
            </a:endParaRPr>
          </a:p>
          <a:p>
            <a:pPr marL="299085" marR="635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просветительский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(или)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рекомендательный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характер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материала,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подразумевающий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возможность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его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использования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(практического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применения);</a:t>
            </a:r>
            <a:endParaRPr sz="1400" dirty="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материалах </a:t>
            </a:r>
            <a:r>
              <a:rPr sz="1400" dirty="0">
                <a:latin typeface="Calibri"/>
                <a:cs typeface="Calibri"/>
              </a:rPr>
              <a:t>о </a:t>
            </a:r>
            <a:r>
              <a:rPr sz="1400" spc="-5" dirty="0">
                <a:latin typeface="Calibri"/>
                <a:cs typeface="Calibri"/>
              </a:rPr>
              <a:t>проведенных мероприятиях </a:t>
            </a:r>
            <a:r>
              <a:rPr sz="1400" spc="-10" dirty="0">
                <a:latin typeface="Calibri"/>
                <a:cs typeface="Calibri"/>
              </a:rPr>
              <a:t>необходимо </a:t>
            </a:r>
            <a:r>
              <a:rPr sz="1400" spc="-5" dirty="0">
                <a:latin typeface="Calibri"/>
                <a:cs typeface="Calibri"/>
              </a:rPr>
              <a:t>указывать место проведения, указать </a:t>
            </a:r>
            <a:r>
              <a:rPr sz="1400" spc="-10" dirty="0">
                <a:latin typeface="Calibri"/>
                <a:cs typeface="Calibri"/>
              </a:rPr>
              <a:t>количество </a:t>
            </a:r>
            <a:r>
              <a:rPr sz="1400" spc="-5" dirty="0">
                <a:latin typeface="Calibri"/>
                <a:cs typeface="Calibri"/>
              </a:rPr>
              <a:t> участников,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основные</a:t>
            </a:r>
            <a:r>
              <a:rPr sz="1400" dirty="0">
                <a:latin typeface="Calibri"/>
                <a:cs typeface="Calibri"/>
              </a:rPr>
              <a:t> данные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спикеров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(фамилия,</a:t>
            </a:r>
            <a:r>
              <a:rPr sz="1400" dirty="0">
                <a:latin typeface="Calibri"/>
                <a:cs typeface="Calibri"/>
              </a:rPr>
              <a:t> инициалы,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должность),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желательно</a:t>
            </a:r>
            <a:r>
              <a:rPr sz="1400" spc="-5" dirty="0">
                <a:latin typeface="Calibri"/>
                <a:cs typeface="Calibri"/>
              </a:rPr>
              <a:t> указание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цитат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одного-трех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спикеров;</a:t>
            </a:r>
            <a:endParaRPr sz="1400" dirty="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материалах, посвященных </a:t>
            </a:r>
            <a:r>
              <a:rPr sz="1400" spc="-10" dirty="0">
                <a:latin typeface="Calibri"/>
                <a:cs typeface="Calibri"/>
              </a:rPr>
              <a:t>опыту,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его</a:t>
            </a:r>
            <a:r>
              <a:rPr sz="1400" spc="-5" dirty="0">
                <a:latin typeface="Calibri"/>
                <a:cs typeface="Calibri"/>
              </a:rPr>
              <a:t> трансляции, </a:t>
            </a:r>
            <a:r>
              <a:rPr sz="1400" spc="-10" dirty="0">
                <a:latin typeface="Calibri"/>
                <a:cs typeface="Calibri"/>
              </a:rPr>
              <a:t>необходимо</a:t>
            </a:r>
            <a:r>
              <a:rPr sz="1400" spc="-5" dirty="0">
                <a:latin typeface="Calibri"/>
                <a:cs typeface="Calibri"/>
              </a:rPr>
              <a:t> указать </a:t>
            </a:r>
            <a:r>
              <a:rPr sz="1400" dirty="0">
                <a:latin typeface="Calibri"/>
                <a:cs typeface="Calibri"/>
              </a:rPr>
              <a:t>примененные </a:t>
            </a:r>
            <a:r>
              <a:rPr sz="1400" spc="-15" dirty="0">
                <a:latin typeface="Calibri"/>
                <a:cs typeface="Calibri"/>
              </a:rPr>
              <a:t>подходы,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10" dirty="0">
                <a:latin typeface="Calibri"/>
                <a:cs typeface="Calibri"/>
              </a:rPr>
              <a:t>том </a:t>
            </a:r>
            <a:r>
              <a:rPr sz="1400" spc="-5" dirty="0">
                <a:latin typeface="Calibri"/>
                <a:cs typeface="Calibri"/>
              </a:rPr>
              <a:t> числе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нестандартные,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достигнутые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результаты,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 </a:t>
            </a:r>
            <a:r>
              <a:rPr sz="1400" spc="-5" dirty="0">
                <a:latin typeface="Calibri"/>
                <a:cs typeface="Calibri"/>
              </a:rPr>
              <a:t>возможности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сделать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обобщающие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выводы,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сравнения;</a:t>
            </a:r>
            <a:endParaRPr sz="1400" dirty="0">
              <a:latin typeface="Calibri"/>
              <a:cs typeface="Calibri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"/>
              <a:tabLst>
                <a:tab pos="299720" algn="l"/>
                <a:tab pos="1903730" algn="l"/>
                <a:tab pos="3627754" algn="l"/>
                <a:tab pos="5340985" algn="l"/>
                <a:tab pos="6920230" algn="l"/>
                <a:tab pos="7759700" algn="l"/>
              </a:tabLst>
            </a:pPr>
            <a:r>
              <a:rPr sz="1400" spc="-5" dirty="0">
                <a:latin typeface="Calibri"/>
                <a:cs typeface="Calibri"/>
              </a:rPr>
              <a:t>логическая	взаимосвязь	</a:t>
            </a:r>
            <a:r>
              <a:rPr sz="1400" spc="-10" dirty="0">
                <a:latin typeface="Calibri"/>
                <a:cs typeface="Calibri"/>
              </a:rPr>
              <a:t>излагаемого	</a:t>
            </a:r>
            <a:r>
              <a:rPr sz="1400" spc="-5" dirty="0">
                <a:latin typeface="Calibri"/>
                <a:cs typeface="Calibri"/>
              </a:rPr>
              <a:t>материала	</a:t>
            </a:r>
            <a:r>
              <a:rPr sz="1400" dirty="0">
                <a:latin typeface="Calibri"/>
                <a:cs typeface="Calibri"/>
              </a:rPr>
              <a:t>с	</a:t>
            </a:r>
            <a:r>
              <a:rPr sz="1400" spc="-5" dirty="0">
                <a:latin typeface="Calibri"/>
                <a:cs typeface="Calibri"/>
              </a:rPr>
              <a:t>проектом</a:t>
            </a:r>
            <a:endParaRPr sz="1400" dirty="0">
              <a:latin typeface="Calibri"/>
              <a:cs typeface="Calibri"/>
            </a:endParaRPr>
          </a:p>
          <a:p>
            <a:pPr marL="299085" marR="5715" algn="just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«Школа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Минпросвещения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России»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(целью,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задачами,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критериями</a:t>
            </a:r>
            <a:r>
              <a:rPr sz="1400" dirty="0">
                <a:latin typeface="Calibri"/>
                <a:cs typeface="Calibri"/>
              </a:rPr>
              <a:t> 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показателями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самодиагностики, </a:t>
            </a:r>
            <a:r>
              <a:rPr sz="1400" dirty="0">
                <a:latin typeface="Calibri"/>
                <a:cs typeface="Calibri"/>
              </a:rPr>
              <a:t> иными</a:t>
            </a:r>
            <a:r>
              <a:rPr sz="1400" spc="-5" dirty="0">
                <a:latin typeface="Calibri"/>
                <a:cs typeface="Calibri"/>
              </a:rPr>
              <a:t> положениями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концепции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проекта</a:t>
            </a:r>
            <a:r>
              <a:rPr sz="1400" spc="-5" dirty="0" smtClean="0">
                <a:latin typeface="Calibri"/>
                <a:cs typeface="Calibri"/>
              </a:rPr>
              <a:t>).</a:t>
            </a:r>
            <a:endParaRPr lang="ru-RU" sz="1400" spc="-5" dirty="0" smtClean="0">
              <a:latin typeface="Calibri"/>
              <a:cs typeface="Calibri"/>
            </a:endParaRPr>
          </a:p>
          <a:p>
            <a:pPr marL="299085" marR="5715" algn="just"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0825" y="495680"/>
            <a:ext cx="4446905" cy="257810"/>
            <a:chOff x="1520825" y="495680"/>
            <a:chExt cx="4446905" cy="257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6158" y="501014"/>
              <a:ext cx="4435983" cy="2466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2182" y="542035"/>
              <a:ext cx="1560195" cy="2109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2580" y="495680"/>
              <a:ext cx="1064895" cy="2573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0825" y="495680"/>
              <a:ext cx="1640332" cy="25730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831" y="123444"/>
            <a:ext cx="1007363" cy="1066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56490" y="1059180"/>
            <a:ext cx="5479461" cy="36591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23444"/>
            <a:ext cx="1007363" cy="1066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3444"/>
            <a:ext cx="6478892" cy="374370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7184" y="38671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https://imcvo.ru/deyatelnost-imts/napravleniya-deyatelnosti/proekt-shkola-minprosveshcheniya-rossii/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28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6172" y="388747"/>
            <a:ext cx="4789805" cy="298450"/>
            <a:chOff x="1226172" y="388747"/>
            <a:chExt cx="4789805" cy="298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1506" y="394081"/>
              <a:ext cx="2950095" cy="2874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147" y="442722"/>
              <a:ext cx="1486789" cy="2440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6172" y="388747"/>
              <a:ext cx="1366659" cy="2390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3478" y="513588"/>
              <a:ext cx="88265" cy="356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13478" y="513588"/>
              <a:ext cx="88265" cy="36195"/>
            </a:xfrm>
            <a:custGeom>
              <a:avLst/>
              <a:gdLst/>
              <a:ahLst/>
              <a:cxnLst/>
              <a:rect l="l" t="t" r="r" b="b"/>
              <a:pathLst>
                <a:path w="88264" h="36195">
                  <a:moveTo>
                    <a:pt x="8128" y="0"/>
                  </a:moveTo>
                  <a:lnTo>
                    <a:pt x="80263" y="0"/>
                  </a:lnTo>
                  <a:lnTo>
                    <a:pt x="81661" y="0"/>
                  </a:lnTo>
                  <a:lnTo>
                    <a:pt x="82804" y="253"/>
                  </a:lnTo>
                  <a:lnTo>
                    <a:pt x="83820" y="888"/>
                  </a:lnTo>
                  <a:lnTo>
                    <a:pt x="84836" y="1397"/>
                  </a:lnTo>
                  <a:lnTo>
                    <a:pt x="85598" y="2412"/>
                  </a:lnTo>
                  <a:lnTo>
                    <a:pt x="86360" y="3810"/>
                  </a:lnTo>
                  <a:lnTo>
                    <a:pt x="86995" y="5207"/>
                  </a:lnTo>
                  <a:lnTo>
                    <a:pt x="87503" y="7112"/>
                  </a:lnTo>
                  <a:lnTo>
                    <a:pt x="87757" y="9398"/>
                  </a:lnTo>
                  <a:lnTo>
                    <a:pt x="88137" y="11684"/>
                  </a:lnTo>
                  <a:lnTo>
                    <a:pt x="88265" y="14477"/>
                  </a:lnTo>
                  <a:lnTo>
                    <a:pt x="88265" y="17652"/>
                  </a:lnTo>
                  <a:lnTo>
                    <a:pt x="88265" y="24384"/>
                  </a:lnTo>
                  <a:lnTo>
                    <a:pt x="87630" y="29083"/>
                  </a:lnTo>
                  <a:lnTo>
                    <a:pt x="86360" y="31750"/>
                  </a:lnTo>
                  <a:lnTo>
                    <a:pt x="85090" y="34416"/>
                  </a:lnTo>
                  <a:lnTo>
                    <a:pt x="83058" y="35687"/>
                  </a:lnTo>
                  <a:lnTo>
                    <a:pt x="80263" y="35687"/>
                  </a:lnTo>
                  <a:lnTo>
                    <a:pt x="8128" y="35687"/>
                  </a:lnTo>
                  <a:lnTo>
                    <a:pt x="5207" y="35687"/>
                  </a:lnTo>
                  <a:lnTo>
                    <a:pt x="3175" y="34416"/>
                  </a:lnTo>
                  <a:lnTo>
                    <a:pt x="1905" y="31623"/>
                  </a:lnTo>
                  <a:lnTo>
                    <a:pt x="635" y="28956"/>
                  </a:lnTo>
                  <a:lnTo>
                    <a:pt x="0" y="24257"/>
                  </a:lnTo>
                  <a:lnTo>
                    <a:pt x="0" y="17652"/>
                  </a:lnTo>
                  <a:lnTo>
                    <a:pt x="0" y="11175"/>
                  </a:lnTo>
                  <a:lnTo>
                    <a:pt x="635" y="6603"/>
                  </a:lnTo>
                  <a:lnTo>
                    <a:pt x="1905" y="3937"/>
                  </a:lnTo>
                  <a:lnTo>
                    <a:pt x="3175" y="1270"/>
                  </a:lnTo>
                  <a:lnTo>
                    <a:pt x="5207" y="0"/>
                  </a:lnTo>
                  <a:lnTo>
                    <a:pt x="8128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8635" y="442722"/>
              <a:ext cx="1696847" cy="23799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12852" y="1080897"/>
            <a:ext cx="860679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249554" indent="-3429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Calibri"/>
                <a:cs typeface="Calibri"/>
              </a:rPr>
              <a:t>Организационно-управленческие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аспекты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реализации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Проекта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в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Санкт-Петербурге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в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2024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году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(Распоряжение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Комитета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образованию №169-р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от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22.02.2024)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подходах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к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организации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научно-методического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сопровождения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Проекта</a:t>
            </a:r>
            <a:endParaRPr sz="1600">
              <a:latin typeface="Calibri"/>
              <a:cs typeface="Calibri"/>
            </a:endParaRPr>
          </a:p>
          <a:p>
            <a:pPr marL="33401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(обеспечение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объективности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заполнении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самодиагностики,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организация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«Управленческих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акселераторов»)</a:t>
            </a:r>
            <a:endParaRPr sz="160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buAutoNum type="arabicPeriod" startAt="3"/>
              <a:tabLst>
                <a:tab pos="353695" algn="l"/>
                <a:tab pos="354330" algn="l"/>
              </a:tabLst>
            </a:pPr>
            <a:r>
              <a:rPr sz="1600" b="1" spc="-5" dirty="0">
                <a:latin typeface="Calibri"/>
                <a:cs typeface="Calibri"/>
              </a:rPr>
              <a:t>Информационное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сопровождение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Проекта</a:t>
            </a:r>
            <a:endParaRPr sz="1600">
              <a:latin typeface="Calibri"/>
              <a:cs typeface="Calibri"/>
            </a:endParaRPr>
          </a:p>
          <a:p>
            <a:pPr marL="33401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(организация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регулярного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информирования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событиях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рамках </a:t>
            </a:r>
            <a:r>
              <a:rPr sz="1600" spc="-5" dirty="0">
                <a:latin typeface="Calibri"/>
                <a:cs typeface="Calibri"/>
              </a:rPr>
              <a:t>Проекта)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112" y="67056"/>
            <a:ext cx="844296" cy="8641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8241" y="273431"/>
            <a:ext cx="8421370" cy="260985"/>
            <a:chOff x="358241" y="273431"/>
            <a:chExt cx="8421370" cy="260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241" y="273431"/>
              <a:ext cx="2230526" cy="2607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3753" y="384683"/>
              <a:ext cx="75818" cy="3073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03753" y="384683"/>
              <a:ext cx="76200" cy="31115"/>
            </a:xfrm>
            <a:custGeom>
              <a:avLst/>
              <a:gdLst/>
              <a:ahLst/>
              <a:cxnLst/>
              <a:rect l="l" t="t" r="r" b="b"/>
              <a:pathLst>
                <a:path w="76200" h="31115">
                  <a:moveTo>
                    <a:pt x="6984" y="0"/>
                  </a:moveTo>
                  <a:lnTo>
                    <a:pt x="68960" y="0"/>
                  </a:lnTo>
                  <a:lnTo>
                    <a:pt x="70103" y="0"/>
                  </a:lnTo>
                  <a:lnTo>
                    <a:pt x="71119" y="253"/>
                  </a:lnTo>
                  <a:lnTo>
                    <a:pt x="75437" y="8127"/>
                  </a:lnTo>
                  <a:lnTo>
                    <a:pt x="75691" y="10032"/>
                  </a:lnTo>
                  <a:lnTo>
                    <a:pt x="75818" y="12445"/>
                  </a:lnTo>
                  <a:lnTo>
                    <a:pt x="75818" y="15239"/>
                  </a:lnTo>
                  <a:lnTo>
                    <a:pt x="75818" y="20954"/>
                  </a:lnTo>
                  <a:lnTo>
                    <a:pt x="75183" y="25018"/>
                  </a:lnTo>
                  <a:lnTo>
                    <a:pt x="74168" y="27304"/>
                  </a:lnTo>
                  <a:lnTo>
                    <a:pt x="73025" y="29590"/>
                  </a:lnTo>
                  <a:lnTo>
                    <a:pt x="71246" y="30733"/>
                  </a:lnTo>
                  <a:lnTo>
                    <a:pt x="68960" y="30733"/>
                  </a:lnTo>
                  <a:lnTo>
                    <a:pt x="6984" y="30733"/>
                  </a:lnTo>
                  <a:lnTo>
                    <a:pt x="4571" y="30733"/>
                  </a:lnTo>
                  <a:lnTo>
                    <a:pt x="2793" y="29463"/>
                  </a:lnTo>
                  <a:lnTo>
                    <a:pt x="1650" y="27177"/>
                  </a:lnTo>
                  <a:lnTo>
                    <a:pt x="507" y="24891"/>
                  </a:lnTo>
                  <a:lnTo>
                    <a:pt x="0" y="20827"/>
                  </a:lnTo>
                  <a:lnTo>
                    <a:pt x="0" y="15239"/>
                  </a:lnTo>
                  <a:lnTo>
                    <a:pt x="0" y="9651"/>
                  </a:lnTo>
                  <a:lnTo>
                    <a:pt x="507" y="5714"/>
                  </a:lnTo>
                  <a:lnTo>
                    <a:pt x="1650" y="3428"/>
                  </a:lnTo>
                  <a:lnTo>
                    <a:pt x="2793" y="1142"/>
                  </a:lnTo>
                  <a:lnTo>
                    <a:pt x="4571" y="0"/>
                  </a:lnTo>
                  <a:lnTo>
                    <a:pt x="6984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1303" y="328422"/>
              <a:ext cx="6082745" cy="2004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41284" y="323088"/>
              <a:ext cx="1038097" cy="2110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2773" y="323088"/>
              <a:ext cx="1063879" cy="160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1648" y="323088"/>
              <a:ext cx="1560067" cy="2110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85922" y="323088"/>
              <a:ext cx="2151253" cy="21107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241676" y="641730"/>
            <a:ext cx="4658995" cy="258445"/>
            <a:chOff x="2241676" y="641730"/>
            <a:chExt cx="4658995" cy="258445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47048" y="647064"/>
              <a:ext cx="4648214" cy="2475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44539" y="642619"/>
              <a:ext cx="1056132" cy="2066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69563" y="642619"/>
              <a:ext cx="2375027" cy="25730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41676" y="641730"/>
              <a:ext cx="1033018" cy="20751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55524" y="1152905"/>
            <a:ext cx="8705850" cy="2174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8600" algn="just">
              <a:lnSpc>
                <a:spcPts val="1785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Распоряжение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Комитета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по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образованию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№169-р</a:t>
            </a:r>
            <a:r>
              <a:rPr sz="1600" b="1" spc="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от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22.02.2024</a:t>
            </a:r>
            <a:endParaRPr sz="1600">
              <a:latin typeface="Calibri"/>
              <a:cs typeface="Calibri"/>
            </a:endParaRPr>
          </a:p>
          <a:p>
            <a:pPr marL="15875" algn="just">
              <a:lnSpc>
                <a:spcPts val="1785"/>
              </a:lnSpc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п.</a:t>
            </a:r>
            <a:r>
              <a:rPr sz="16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  <a:p>
            <a:pPr marL="15875" marR="5080" algn="just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Определить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участниками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государственные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бюджетные</a:t>
            </a:r>
            <a:r>
              <a:rPr sz="1600" spc="-5" dirty="0">
                <a:latin typeface="Calibri"/>
                <a:cs typeface="Calibri"/>
              </a:rPr>
              <a:t> образовательные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организации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Санкт-Петербурга,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реализующие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основные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общеобразовательные</a:t>
            </a:r>
            <a:r>
              <a:rPr sz="1600" spc="-5" dirty="0">
                <a:latin typeface="Calibri"/>
                <a:cs typeface="Calibri"/>
              </a:rPr>
              <a:t> программы,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находящиеся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ведении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Комитета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образованию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 администраций районов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Санкт-Петербурга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ts val="1835"/>
              </a:lnSpc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п.</a:t>
            </a:r>
            <a:r>
              <a:rPr sz="16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4.1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600" i="1" spc="-10" dirty="0">
                <a:latin typeface="Calibri"/>
                <a:cs typeface="Calibri"/>
              </a:rPr>
              <a:t>(Рекомендовать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администрациям</a:t>
            </a:r>
            <a:r>
              <a:rPr sz="1600" i="1" spc="9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районов</a:t>
            </a:r>
            <a:r>
              <a:rPr sz="1600" i="1" spc="5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Санкт-Петербурга)</a:t>
            </a:r>
            <a:endParaRPr sz="1600">
              <a:latin typeface="Calibri"/>
              <a:cs typeface="Calibri"/>
            </a:endParaRPr>
          </a:p>
          <a:p>
            <a:pPr marL="12700" marR="10160" algn="just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Утвердить </a:t>
            </a:r>
            <a:r>
              <a:rPr sz="1600" spc="-5" dirty="0">
                <a:latin typeface="Calibri"/>
                <a:cs typeface="Calibri"/>
              </a:rPr>
              <a:t>перечень </a:t>
            </a:r>
            <a:r>
              <a:rPr sz="1600" spc="-10" dirty="0">
                <a:latin typeface="Calibri"/>
                <a:cs typeface="Calibri"/>
              </a:rPr>
              <a:t>образовательных организаций </a:t>
            </a:r>
            <a:r>
              <a:rPr sz="1600" spc="-5" dirty="0">
                <a:latin typeface="Calibri"/>
                <a:cs typeface="Calibri"/>
              </a:rPr>
              <a:t>– </a:t>
            </a:r>
            <a:r>
              <a:rPr sz="1600" spc="-10" dirty="0">
                <a:latin typeface="Calibri"/>
                <a:cs typeface="Calibri"/>
              </a:rPr>
              <a:t>участников </a:t>
            </a:r>
            <a:r>
              <a:rPr sz="1600" spc="-5" dirty="0">
                <a:latin typeface="Calibri"/>
                <a:cs typeface="Calibri"/>
              </a:rPr>
              <a:t>Проекта в срок </a:t>
            </a:r>
            <a:r>
              <a:rPr sz="1600" spc="-10" dirty="0">
                <a:latin typeface="Calibri"/>
                <a:cs typeface="Calibri"/>
              </a:rPr>
              <a:t>до </a:t>
            </a:r>
            <a:r>
              <a:rPr sz="1600" spc="-5" dirty="0">
                <a:latin typeface="Calibri"/>
                <a:cs typeface="Calibri"/>
              </a:rPr>
              <a:t>1 марта 2024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года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61021" y="3317397"/>
            <a:ext cx="7647550" cy="18261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45279"/>
            <a:ext cx="5342255" cy="3891279"/>
            <a:chOff x="0" y="1045279"/>
            <a:chExt cx="5342255" cy="38912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45279"/>
              <a:ext cx="5342100" cy="38911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204" y="1203960"/>
              <a:ext cx="4895088" cy="339394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214780" y="273431"/>
            <a:ext cx="7284084" cy="260985"/>
            <a:chOff x="1214780" y="273431"/>
            <a:chExt cx="7284084" cy="2609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4780" y="273431"/>
              <a:ext cx="2230475" cy="2607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0368" y="384683"/>
              <a:ext cx="75691" cy="307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60368" y="384683"/>
              <a:ext cx="76200" cy="31115"/>
            </a:xfrm>
            <a:custGeom>
              <a:avLst/>
              <a:gdLst/>
              <a:ahLst/>
              <a:cxnLst/>
              <a:rect l="l" t="t" r="r" b="b"/>
              <a:pathLst>
                <a:path w="76200" h="31115">
                  <a:moveTo>
                    <a:pt x="6984" y="0"/>
                  </a:moveTo>
                  <a:lnTo>
                    <a:pt x="68833" y="0"/>
                  </a:lnTo>
                  <a:lnTo>
                    <a:pt x="70103" y="0"/>
                  </a:lnTo>
                  <a:lnTo>
                    <a:pt x="71119" y="253"/>
                  </a:lnTo>
                  <a:lnTo>
                    <a:pt x="71881" y="762"/>
                  </a:lnTo>
                  <a:lnTo>
                    <a:pt x="72770" y="1269"/>
                  </a:lnTo>
                  <a:lnTo>
                    <a:pt x="73532" y="2158"/>
                  </a:lnTo>
                  <a:lnTo>
                    <a:pt x="74040" y="3301"/>
                  </a:lnTo>
                  <a:lnTo>
                    <a:pt x="74675" y="4444"/>
                  </a:lnTo>
                  <a:lnTo>
                    <a:pt x="75056" y="6095"/>
                  </a:lnTo>
                  <a:lnTo>
                    <a:pt x="75310" y="8127"/>
                  </a:lnTo>
                  <a:lnTo>
                    <a:pt x="75564" y="10032"/>
                  </a:lnTo>
                  <a:lnTo>
                    <a:pt x="75691" y="12445"/>
                  </a:lnTo>
                  <a:lnTo>
                    <a:pt x="75691" y="15239"/>
                  </a:lnTo>
                  <a:lnTo>
                    <a:pt x="75691" y="20954"/>
                  </a:lnTo>
                  <a:lnTo>
                    <a:pt x="75183" y="25018"/>
                  </a:lnTo>
                  <a:lnTo>
                    <a:pt x="74040" y="27304"/>
                  </a:lnTo>
                  <a:lnTo>
                    <a:pt x="73025" y="29590"/>
                  </a:lnTo>
                  <a:lnTo>
                    <a:pt x="71246" y="30733"/>
                  </a:lnTo>
                  <a:lnTo>
                    <a:pt x="68833" y="30733"/>
                  </a:lnTo>
                  <a:lnTo>
                    <a:pt x="6984" y="30733"/>
                  </a:lnTo>
                  <a:lnTo>
                    <a:pt x="4444" y="30733"/>
                  </a:lnTo>
                  <a:lnTo>
                    <a:pt x="2666" y="29463"/>
                  </a:lnTo>
                  <a:lnTo>
                    <a:pt x="1523" y="27177"/>
                  </a:lnTo>
                  <a:lnTo>
                    <a:pt x="507" y="24891"/>
                  </a:lnTo>
                  <a:lnTo>
                    <a:pt x="0" y="20827"/>
                  </a:lnTo>
                  <a:lnTo>
                    <a:pt x="0" y="15239"/>
                  </a:lnTo>
                  <a:lnTo>
                    <a:pt x="0" y="9651"/>
                  </a:lnTo>
                  <a:lnTo>
                    <a:pt x="507" y="5714"/>
                  </a:lnTo>
                  <a:lnTo>
                    <a:pt x="1523" y="3428"/>
                  </a:lnTo>
                  <a:lnTo>
                    <a:pt x="2666" y="1142"/>
                  </a:lnTo>
                  <a:lnTo>
                    <a:pt x="4444" y="0"/>
                  </a:lnTo>
                  <a:lnTo>
                    <a:pt x="6984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7802" y="328422"/>
              <a:ext cx="4945195" cy="2004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79388" y="323088"/>
              <a:ext cx="1063751" cy="160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8136" y="323088"/>
              <a:ext cx="1560194" cy="2110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42411" y="323088"/>
              <a:ext cx="2151380" cy="21107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968373" y="641730"/>
            <a:ext cx="5787390" cy="258445"/>
            <a:chOff x="1968373" y="641730"/>
            <a:chExt cx="5787390" cy="258445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73707" y="647064"/>
              <a:ext cx="5776520" cy="24752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99631" y="642619"/>
              <a:ext cx="1056004" cy="20662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24655" y="642619"/>
              <a:ext cx="2375027" cy="25730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68373" y="688847"/>
              <a:ext cx="1038224" cy="2110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96768" y="641730"/>
              <a:ext cx="1033018" cy="207518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1908048" y="4155947"/>
            <a:ext cx="3024505" cy="0"/>
          </a:xfrm>
          <a:custGeom>
            <a:avLst/>
            <a:gdLst/>
            <a:ahLst/>
            <a:cxnLst/>
            <a:rect l="l" t="t" r="r" b="b"/>
            <a:pathLst>
              <a:path w="3024504">
                <a:moveTo>
                  <a:pt x="0" y="0"/>
                </a:moveTo>
                <a:lnTo>
                  <a:pt x="3024378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6240" y="4372355"/>
            <a:ext cx="4537075" cy="0"/>
          </a:xfrm>
          <a:custGeom>
            <a:avLst/>
            <a:gdLst/>
            <a:ahLst/>
            <a:cxnLst/>
            <a:rect l="l" t="t" r="r" b="b"/>
            <a:pathLst>
              <a:path w="4537075">
                <a:moveTo>
                  <a:pt x="0" y="0"/>
                </a:moveTo>
                <a:lnTo>
                  <a:pt x="4536567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240" y="4596384"/>
            <a:ext cx="4537075" cy="1905"/>
          </a:xfrm>
          <a:custGeom>
            <a:avLst/>
            <a:gdLst/>
            <a:ahLst/>
            <a:cxnLst/>
            <a:rect l="l" t="t" r="r" b="b"/>
            <a:pathLst>
              <a:path w="4537075" h="1904">
                <a:moveTo>
                  <a:pt x="0" y="0"/>
                </a:moveTo>
                <a:lnTo>
                  <a:pt x="4536567" y="1460"/>
                </a:lnTo>
              </a:path>
            </a:pathLst>
          </a:custGeom>
          <a:ln w="1219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96027" y="1240993"/>
            <a:ext cx="3604895" cy="3221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Вебинар по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корректировке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показателей</a:t>
            </a:r>
            <a:endParaRPr sz="1400">
              <a:latin typeface="Calibri"/>
              <a:cs typeface="Calibri"/>
            </a:endParaRPr>
          </a:p>
          <a:p>
            <a:pPr marL="958215" marR="916305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проекта </a:t>
            </a:r>
            <a:r>
              <a:rPr sz="1400" dirty="0">
                <a:latin typeface="Calibri"/>
                <a:cs typeface="Calibri"/>
              </a:rPr>
              <a:t>был </a:t>
            </a:r>
            <a:r>
              <a:rPr sz="1400" spc="-10" dirty="0">
                <a:latin typeface="Calibri"/>
                <a:cs typeface="Calibri"/>
              </a:rPr>
              <a:t>проведен </a:t>
            </a:r>
            <a:r>
              <a:rPr sz="1400" spc="-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18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января 2024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года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Calibri"/>
              <a:cs typeface="Calibri"/>
            </a:endParaRPr>
          </a:p>
          <a:p>
            <a:pPr marL="12700" marR="5080" indent="6667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Предложения </a:t>
            </a:r>
            <a:r>
              <a:rPr sz="1400" dirty="0">
                <a:latin typeface="Calibri"/>
                <a:cs typeface="Calibri"/>
              </a:rPr>
              <a:t>по </a:t>
            </a:r>
            <a:r>
              <a:rPr sz="1400" spc="-10" dirty="0">
                <a:latin typeface="Calibri"/>
                <a:cs typeface="Calibri"/>
              </a:rPr>
              <a:t>корректировке показателей </a:t>
            </a:r>
            <a:r>
              <a:rPr sz="1400" spc="-5" dirty="0">
                <a:latin typeface="Calibri"/>
                <a:cs typeface="Calibri"/>
              </a:rPr>
              <a:t> проекта </a:t>
            </a:r>
            <a:r>
              <a:rPr sz="1400" dirty="0">
                <a:latin typeface="Calibri"/>
                <a:cs typeface="Calibri"/>
              </a:rPr>
              <a:t>были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направлены </a:t>
            </a:r>
            <a:r>
              <a:rPr sz="1400" dirty="0">
                <a:latin typeface="Calibri"/>
                <a:cs typeface="Calibri"/>
              </a:rPr>
              <a:t>25</a:t>
            </a:r>
            <a:r>
              <a:rPr sz="1400" spc="-5" dirty="0">
                <a:latin typeface="Calibri"/>
                <a:cs typeface="Calibri"/>
              </a:rPr>
              <a:t> января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2024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года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В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предложениях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отражены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данные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</a:t>
            </a:r>
            <a:endParaRPr sz="1400">
              <a:latin typeface="Calibri"/>
              <a:cs typeface="Calibri"/>
            </a:endParaRPr>
          </a:p>
          <a:p>
            <a:pPr marL="70485" marR="64135"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неприменимости </a:t>
            </a:r>
            <a:r>
              <a:rPr sz="1400" spc="-10" dirty="0">
                <a:latin typeface="Calibri"/>
                <a:cs typeface="Calibri"/>
              </a:rPr>
              <a:t>некоторых показателей </a:t>
            </a:r>
            <a:r>
              <a:rPr sz="1400" spc="-5" dirty="0">
                <a:latin typeface="Calibri"/>
                <a:cs typeface="Calibri"/>
              </a:rPr>
              <a:t>для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ОО, </a:t>
            </a:r>
            <a:r>
              <a:rPr sz="1400" spc="-5" dirty="0">
                <a:latin typeface="Calibri"/>
                <a:cs typeface="Calibri"/>
              </a:rPr>
              <a:t>реализующих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АООП,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15" dirty="0">
                <a:latin typeface="Calibri"/>
                <a:cs typeface="Calibri"/>
              </a:rPr>
              <a:t>ОО,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реализующих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ООП </a:t>
            </a:r>
            <a:r>
              <a:rPr sz="1400" spc="-15" dirty="0">
                <a:latin typeface="Calibri"/>
                <a:cs typeface="Calibri"/>
              </a:rPr>
              <a:t>только </a:t>
            </a:r>
            <a:r>
              <a:rPr sz="1400" spc="-5" dirty="0">
                <a:latin typeface="Calibri"/>
                <a:cs typeface="Calibri"/>
              </a:rPr>
              <a:t>начального, </a:t>
            </a:r>
            <a:r>
              <a:rPr sz="1400" spc="-15" dirty="0">
                <a:latin typeface="Calibri"/>
                <a:cs typeface="Calibri"/>
              </a:rPr>
              <a:t>только </a:t>
            </a:r>
            <a:r>
              <a:rPr sz="1400" spc="-5" dirty="0">
                <a:latin typeface="Calibri"/>
                <a:cs typeface="Calibri"/>
              </a:rPr>
              <a:t>основного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среднего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образования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265430" marR="259079" indent="635"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Всего </a:t>
            </a:r>
            <a:r>
              <a:rPr sz="1400" spc="-5" dirty="0">
                <a:latin typeface="Calibri"/>
                <a:cs typeface="Calibri"/>
              </a:rPr>
              <a:t>предложения от </a:t>
            </a:r>
            <a:r>
              <a:rPr sz="1400" dirty="0">
                <a:latin typeface="Calibri"/>
                <a:cs typeface="Calibri"/>
              </a:rPr>
              <a:t>СПб </a:t>
            </a:r>
            <a:r>
              <a:rPr sz="1400" spc="-10" dirty="0">
                <a:latin typeface="Calibri"/>
                <a:cs typeface="Calibri"/>
              </a:rPr>
              <a:t>содержали </a:t>
            </a:r>
            <a:r>
              <a:rPr sz="1400" spc="-5" dirty="0">
                <a:latin typeface="Calibri"/>
                <a:cs typeface="Calibri"/>
              </a:rPr>
              <a:t> комментарии</a:t>
            </a:r>
            <a:r>
              <a:rPr sz="1400" dirty="0">
                <a:latin typeface="Calibri"/>
                <a:cs typeface="Calibri"/>
              </a:rPr>
              <a:t> по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21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показателю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Проекта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8204" y="51815"/>
            <a:ext cx="935736" cy="9585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399" y="273431"/>
            <a:ext cx="7284084" cy="260985"/>
            <a:chOff x="1287399" y="273431"/>
            <a:chExt cx="7284084" cy="260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7399" y="273431"/>
              <a:ext cx="2230501" cy="2607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3013" y="384683"/>
              <a:ext cx="75691" cy="3073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33013" y="384683"/>
              <a:ext cx="76200" cy="31115"/>
            </a:xfrm>
            <a:custGeom>
              <a:avLst/>
              <a:gdLst/>
              <a:ahLst/>
              <a:cxnLst/>
              <a:rect l="l" t="t" r="r" b="b"/>
              <a:pathLst>
                <a:path w="76200" h="31115">
                  <a:moveTo>
                    <a:pt x="6985" y="0"/>
                  </a:moveTo>
                  <a:lnTo>
                    <a:pt x="68834" y="0"/>
                  </a:lnTo>
                  <a:lnTo>
                    <a:pt x="70103" y="0"/>
                  </a:lnTo>
                  <a:lnTo>
                    <a:pt x="71120" y="253"/>
                  </a:lnTo>
                  <a:lnTo>
                    <a:pt x="71882" y="762"/>
                  </a:lnTo>
                  <a:lnTo>
                    <a:pt x="72771" y="1269"/>
                  </a:lnTo>
                  <a:lnTo>
                    <a:pt x="73533" y="2158"/>
                  </a:lnTo>
                  <a:lnTo>
                    <a:pt x="74040" y="3301"/>
                  </a:lnTo>
                  <a:lnTo>
                    <a:pt x="74675" y="4444"/>
                  </a:lnTo>
                  <a:lnTo>
                    <a:pt x="75057" y="6095"/>
                  </a:lnTo>
                  <a:lnTo>
                    <a:pt x="75311" y="8127"/>
                  </a:lnTo>
                  <a:lnTo>
                    <a:pt x="75564" y="10032"/>
                  </a:lnTo>
                  <a:lnTo>
                    <a:pt x="75691" y="12445"/>
                  </a:lnTo>
                  <a:lnTo>
                    <a:pt x="75691" y="15239"/>
                  </a:lnTo>
                  <a:lnTo>
                    <a:pt x="75691" y="20954"/>
                  </a:lnTo>
                  <a:lnTo>
                    <a:pt x="75184" y="25018"/>
                  </a:lnTo>
                  <a:lnTo>
                    <a:pt x="74040" y="27304"/>
                  </a:lnTo>
                  <a:lnTo>
                    <a:pt x="73025" y="29590"/>
                  </a:lnTo>
                  <a:lnTo>
                    <a:pt x="71247" y="30733"/>
                  </a:lnTo>
                  <a:lnTo>
                    <a:pt x="68834" y="30733"/>
                  </a:lnTo>
                  <a:lnTo>
                    <a:pt x="6985" y="30733"/>
                  </a:lnTo>
                  <a:lnTo>
                    <a:pt x="4445" y="30733"/>
                  </a:lnTo>
                  <a:lnTo>
                    <a:pt x="2666" y="29463"/>
                  </a:lnTo>
                  <a:lnTo>
                    <a:pt x="1524" y="27177"/>
                  </a:lnTo>
                  <a:lnTo>
                    <a:pt x="508" y="24891"/>
                  </a:lnTo>
                  <a:lnTo>
                    <a:pt x="0" y="20827"/>
                  </a:lnTo>
                  <a:lnTo>
                    <a:pt x="0" y="15239"/>
                  </a:lnTo>
                  <a:lnTo>
                    <a:pt x="0" y="9651"/>
                  </a:lnTo>
                  <a:lnTo>
                    <a:pt x="508" y="5714"/>
                  </a:lnTo>
                  <a:lnTo>
                    <a:pt x="1524" y="3428"/>
                  </a:lnTo>
                  <a:lnTo>
                    <a:pt x="2666" y="1142"/>
                  </a:lnTo>
                  <a:lnTo>
                    <a:pt x="4445" y="0"/>
                  </a:lnTo>
                  <a:lnTo>
                    <a:pt x="6985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0446" y="328422"/>
              <a:ext cx="4945195" cy="2004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2033" y="323088"/>
              <a:ext cx="1063752" cy="160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0781" y="323088"/>
              <a:ext cx="1560194" cy="2110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15055" y="323088"/>
              <a:ext cx="2151380" cy="21107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041017" y="641730"/>
            <a:ext cx="5787390" cy="258445"/>
            <a:chOff x="2041017" y="641730"/>
            <a:chExt cx="5787390" cy="25844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46351" y="647064"/>
              <a:ext cx="5776520" cy="2475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72275" y="642619"/>
              <a:ext cx="1056004" cy="2066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97299" y="642619"/>
              <a:ext cx="2375027" cy="2573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41017" y="688847"/>
              <a:ext cx="1038224" cy="2110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69412" y="641730"/>
              <a:ext cx="1033018" cy="20751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22300" y="3245357"/>
            <a:ext cx="8034655" cy="1341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п.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1.1</a:t>
            </a:r>
            <a:r>
              <a:rPr sz="16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Приложения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распоряжению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Актуализация </a:t>
            </a:r>
            <a:r>
              <a:rPr sz="1600" spc="-10" dirty="0">
                <a:latin typeface="Calibri"/>
                <a:cs typeface="Calibri"/>
              </a:rPr>
              <a:t>районных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планов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мероприятий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(«дорожных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карт»)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реализации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п.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1.6</a:t>
            </a:r>
            <a:r>
              <a:rPr sz="16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Приложения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распоряжению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1215390" algn="l"/>
                <a:tab pos="2676525" algn="l"/>
                <a:tab pos="2896235" algn="l"/>
                <a:tab pos="4051300" algn="l"/>
                <a:tab pos="5656580" algn="l"/>
                <a:tab pos="5899150" algn="l"/>
                <a:tab pos="7101840" algn="l"/>
              </a:tabLst>
            </a:pPr>
            <a:r>
              <a:rPr sz="1600" spc="-5" dirty="0">
                <a:latin typeface="Calibri"/>
                <a:cs typeface="Calibri"/>
              </a:rPr>
              <a:t>Пр</a:t>
            </a:r>
            <a:r>
              <a:rPr sz="1600" spc="-10" dirty="0">
                <a:latin typeface="Calibri"/>
                <a:cs typeface="Calibri"/>
              </a:rPr>
              <a:t>ов</a:t>
            </a:r>
            <a:r>
              <a:rPr sz="1600" spc="-3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де</a:t>
            </a:r>
            <a:r>
              <a:rPr sz="1600" spc="-5" dirty="0">
                <a:latin typeface="Calibri"/>
                <a:cs typeface="Calibri"/>
              </a:rPr>
              <a:t>ние</a:t>
            </a:r>
            <a:r>
              <a:rPr sz="1600" dirty="0">
                <a:latin typeface="Calibri"/>
                <a:cs typeface="Calibri"/>
              </a:rPr>
              <a:t>	с</a:t>
            </a:r>
            <a:r>
              <a:rPr sz="1600" spc="-10" dirty="0">
                <a:latin typeface="Calibri"/>
                <a:cs typeface="Calibri"/>
              </a:rPr>
              <a:t>обе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-35" dirty="0">
                <a:latin typeface="Calibri"/>
                <a:cs typeface="Calibri"/>
              </a:rPr>
              <a:t>е</a:t>
            </a:r>
            <a:r>
              <a:rPr sz="1600" spc="-20" dirty="0">
                <a:latin typeface="Calibri"/>
                <a:cs typeface="Calibri"/>
              </a:rPr>
              <a:t>д</a:t>
            </a:r>
            <a:r>
              <a:rPr sz="1600" spc="-10" dirty="0">
                <a:latin typeface="Calibri"/>
                <a:cs typeface="Calibri"/>
              </a:rPr>
              <a:t>ов</a:t>
            </a:r>
            <a:r>
              <a:rPr sz="1600" spc="-5" dirty="0">
                <a:latin typeface="Calibri"/>
                <a:cs typeface="Calibri"/>
              </a:rPr>
              <a:t>аний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5" dirty="0">
                <a:latin typeface="Calibri"/>
                <a:cs typeface="Calibri"/>
              </a:rPr>
              <a:t>р</a:t>
            </a:r>
            <a:r>
              <a:rPr sz="1600" spc="-5" dirty="0">
                <a:latin typeface="Calibri"/>
                <a:cs typeface="Calibri"/>
              </a:rPr>
              <a:t>айонны</a:t>
            </a:r>
            <a:r>
              <a:rPr sz="1600" spc="-10" dirty="0">
                <a:latin typeface="Calibri"/>
                <a:cs typeface="Calibri"/>
              </a:rPr>
              <a:t>м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30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45" dirty="0">
                <a:latin typeface="Calibri"/>
                <a:cs typeface="Calibri"/>
              </a:rPr>
              <a:t>р</a:t>
            </a:r>
            <a:r>
              <a:rPr sz="1600" spc="-10" dirty="0">
                <a:latin typeface="Calibri"/>
                <a:cs typeface="Calibri"/>
              </a:rPr>
              <a:t>дин</a:t>
            </a:r>
            <a:r>
              <a:rPr sz="1600" spc="-20" dirty="0">
                <a:latin typeface="Calibri"/>
                <a:cs typeface="Calibri"/>
              </a:rPr>
              <a:t>а</a:t>
            </a:r>
            <a:r>
              <a:rPr sz="1600" spc="-15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ора</a:t>
            </a:r>
            <a:r>
              <a:rPr sz="1600" spc="-5" dirty="0">
                <a:latin typeface="Calibri"/>
                <a:cs typeface="Calibri"/>
              </a:rPr>
              <a:t>ми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	с</a:t>
            </a:r>
            <a:r>
              <a:rPr sz="1600" spc="-55" dirty="0">
                <a:latin typeface="Calibri"/>
                <a:cs typeface="Calibri"/>
              </a:rPr>
              <a:t>о</a:t>
            </a:r>
            <a:r>
              <a:rPr sz="1600" spc="-20" dirty="0">
                <a:latin typeface="Calibri"/>
                <a:cs typeface="Calibri"/>
              </a:rPr>
              <a:t>д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20" dirty="0">
                <a:latin typeface="Calibri"/>
                <a:cs typeface="Calibri"/>
              </a:rPr>
              <a:t>р</a:t>
            </a:r>
            <a:r>
              <a:rPr sz="1600" spc="-25" dirty="0">
                <a:latin typeface="Calibri"/>
                <a:cs typeface="Calibri"/>
              </a:rPr>
              <a:t>ж</a:t>
            </a:r>
            <a:r>
              <a:rPr sz="1600" spc="-5" dirty="0">
                <a:latin typeface="Calibri"/>
                <a:cs typeface="Calibri"/>
              </a:rPr>
              <a:t>ании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р</a:t>
            </a:r>
            <a:r>
              <a:rPr sz="1600" spc="-5" dirty="0">
                <a:latin typeface="Calibri"/>
                <a:cs typeface="Calibri"/>
              </a:rPr>
              <a:t>айонн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20" dirty="0">
                <a:latin typeface="Calibri"/>
                <a:cs typeface="Calibri"/>
              </a:rPr>
              <a:t>г</a:t>
            </a:r>
            <a:r>
              <a:rPr sz="1600" spc="-5" dirty="0">
                <a:latin typeface="Calibri"/>
                <a:cs typeface="Calibri"/>
              </a:rPr>
              <a:t>о  </a:t>
            </a:r>
            <a:r>
              <a:rPr sz="1600" spc="-10" dirty="0">
                <a:latin typeface="Calibri"/>
                <a:cs typeface="Calibri"/>
              </a:rPr>
              <a:t>мероприятий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(«дорожной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карты»)</a:t>
            </a:r>
            <a:r>
              <a:rPr sz="1600" spc="-5" dirty="0">
                <a:latin typeface="Calibri"/>
                <a:cs typeface="Calibri"/>
              </a:rPr>
              <a:t> по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реализации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2300" y="1182446"/>
            <a:ext cx="56915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п.</a:t>
            </a:r>
            <a:r>
              <a:rPr sz="16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4.3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i="1" spc="-10" dirty="0">
                <a:latin typeface="Calibri"/>
                <a:cs typeface="Calibri"/>
              </a:rPr>
              <a:t>(Рекомендовать</a:t>
            </a:r>
            <a:r>
              <a:rPr sz="1600" i="1" spc="4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администрациям</a:t>
            </a:r>
            <a:r>
              <a:rPr sz="1600" i="1" spc="8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районов</a:t>
            </a:r>
            <a:r>
              <a:rPr sz="1600" i="1" spc="5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Санкт-Петербурга)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2300" y="1670685"/>
            <a:ext cx="47440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285240" algn="l"/>
                <a:tab pos="1609725" algn="l"/>
                <a:tab pos="1678305" algn="l"/>
                <a:tab pos="2693670" algn="l"/>
                <a:tab pos="3347720" algn="l"/>
                <a:tab pos="3967479" algn="l"/>
              </a:tabLst>
            </a:pPr>
            <a:r>
              <a:rPr sz="1600" spc="-5" dirty="0">
                <a:latin typeface="Calibri"/>
                <a:cs typeface="Calibri"/>
              </a:rPr>
              <a:t>Разработать	и	</a:t>
            </a:r>
            <a:r>
              <a:rPr sz="1600" spc="-10" dirty="0">
                <a:latin typeface="Calibri"/>
                <a:cs typeface="Calibri"/>
              </a:rPr>
              <a:t>утвердить	</a:t>
            </a:r>
            <a:r>
              <a:rPr sz="1600" dirty="0">
                <a:latin typeface="Calibri"/>
                <a:cs typeface="Calibri"/>
              </a:rPr>
              <a:t>План	</a:t>
            </a:r>
            <a:r>
              <a:rPr sz="1600" spc="-5" dirty="0">
                <a:latin typeface="Calibri"/>
                <a:cs typeface="Calibri"/>
              </a:rPr>
              <a:t>мероприятий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обр</a:t>
            </a:r>
            <a:r>
              <a:rPr sz="1600" spc="-5" dirty="0">
                <a:latin typeface="Calibri"/>
                <a:cs typeface="Calibri"/>
              </a:rPr>
              <a:t>азоват</a:t>
            </a:r>
            <a:r>
              <a:rPr sz="1600" spc="-4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ль</a:t>
            </a:r>
            <a:r>
              <a:rPr sz="1600" spc="-15" dirty="0">
                <a:latin typeface="Calibri"/>
                <a:cs typeface="Calibri"/>
              </a:rPr>
              <a:t>н</a:t>
            </a:r>
            <a:r>
              <a:rPr sz="1600" spc="-5" dirty="0">
                <a:latin typeface="Calibri"/>
                <a:cs typeface="Calibri"/>
              </a:rPr>
              <a:t>ых</a:t>
            </a:r>
            <a:r>
              <a:rPr sz="1600" dirty="0">
                <a:latin typeface="Calibri"/>
                <a:cs typeface="Calibri"/>
              </a:rPr>
              <a:t>		</a:t>
            </a:r>
            <a:r>
              <a:rPr sz="1600" spc="-10" dirty="0">
                <a:latin typeface="Calibri"/>
                <a:cs typeface="Calibri"/>
              </a:rPr>
              <a:t>организаци</a:t>
            </a:r>
            <a:r>
              <a:rPr sz="1600" spc="5" dirty="0">
                <a:latin typeface="Calibri"/>
                <a:cs typeface="Calibri"/>
              </a:rPr>
              <a:t>й</a:t>
            </a:r>
            <a:r>
              <a:rPr sz="1600" spc="-5" dirty="0">
                <a:latin typeface="Calibri"/>
                <a:cs typeface="Calibri"/>
              </a:rPr>
              <a:t>-у</a:t>
            </a:r>
            <a:r>
              <a:rPr sz="1600" spc="-25" dirty="0">
                <a:latin typeface="Calibri"/>
                <a:cs typeface="Calibri"/>
              </a:rPr>
              <a:t>ч</a:t>
            </a:r>
            <a:r>
              <a:rPr sz="1600" spc="-5" dirty="0">
                <a:latin typeface="Calibri"/>
                <a:cs typeface="Calibri"/>
              </a:rPr>
              <a:t>астни</a:t>
            </a:r>
            <a:r>
              <a:rPr sz="1600" spc="-30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Пр</a:t>
            </a:r>
            <a:r>
              <a:rPr sz="1600" spc="-10" dirty="0">
                <a:latin typeface="Calibri"/>
                <a:cs typeface="Calibri"/>
              </a:rPr>
              <a:t>оек</a:t>
            </a:r>
            <a:r>
              <a:rPr sz="1600" spc="10" dirty="0">
                <a:latin typeface="Calibri"/>
                <a:cs typeface="Calibri"/>
              </a:rPr>
              <a:t>т</a:t>
            </a:r>
            <a:r>
              <a:rPr sz="1600" spc="-5" dirty="0">
                <a:latin typeface="Calibri"/>
                <a:cs typeface="Calibri"/>
              </a:rPr>
              <a:t>а,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44236" y="1670685"/>
            <a:ext cx="39782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0" marR="5080" indent="-153035">
              <a:lnSpc>
                <a:spcPct val="100000"/>
              </a:lnSpc>
              <a:spcBef>
                <a:spcPts val="95"/>
              </a:spcBef>
              <a:tabLst>
                <a:tab pos="1312545" algn="l"/>
                <a:tab pos="1449705" algn="l"/>
                <a:tab pos="1703070" algn="l"/>
                <a:tab pos="2099310" algn="l"/>
                <a:tab pos="2530475" algn="l"/>
                <a:tab pos="2593340" algn="l"/>
              </a:tabLst>
            </a:pPr>
            <a:r>
              <a:rPr sz="1600" spc="-10" dirty="0">
                <a:latin typeface="Calibri"/>
                <a:cs typeface="Calibri"/>
              </a:rPr>
              <a:t>(«</a:t>
            </a:r>
            <a:r>
              <a:rPr sz="1600" spc="-15" dirty="0">
                <a:latin typeface="Calibri"/>
                <a:cs typeface="Calibri"/>
              </a:rPr>
              <a:t>д</a:t>
            </a:r>
            <a:r>
              <a:rPr sz="1600" spc="-10" dirty="0">
                <a:latin typeface="Calibri"/>
                <a:cs typeface="Calibri"/>
              </a:rPr>
              <a:t>ор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жную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30" dirty="0">
                <a:latin typeface="Calibri"/>
                <a:cs typeface="Calibri"/>
              </a:rPr>
              <a:t>к</a:t>
            </a:r>
            <a:r>
              <a:rPr sz="1600" spc="-5" dirty="0">
                <a:latin typeface="Calibri"/>
                <a:cs typeface="Calibri"/>
              </a:rPr>
              <a:t>арту»</a:t>
            </a:r>
            <a:r>
              <a:rPr sz="1600" dirty="0">
                <a:latin typeface="Calibri"/>
                <a:cs typeface="Calibri"/>
              </a:rPr>
              <a:t>	п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	со</a:t>
            </a:r>
            <a:r>
              <a:rPr sz="1600" spc="-5" dirty="0">
                <a:latin typeface="Calibri"/>
                <a:cs typeface="Calibri"/>
              </a:rPr>
              <a:t>пров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ж</a:t>
            </a:r>
            <a:r>
              <a:rPr sz="1600" spc="-15" dirty="0">
                <a:latin typeface="Calibri"/>
                <a:cs typeface="Calibri"/>
              </a:rPr>
              <a:t>д</a:t>
            </a:r>
            <a:r>
              <a:rPr sz="1600" spc="-5" dirty="0">
                <a:latin typeface="Calibri"/>
                <a:cs typeface="Calibri"/>
              </a:rPr>
              <a:t>ен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5" dirty="0">
                <a:latin typeface="Calibri"/>
                <a:cs typeface="Calibri"/>
              </a:rPr>
              <a:t>ю  н</a:t>
            </a:r>
            <a:r>
              <a:rPr sz="1600" spc="-15" dirty="0">
                <a:latin typeface="Calibri"/>
                <a:cs typeface="Calibri"/>
              </a:rPr>
              <a:t>а</a:t>
            </a:r>
            <a:r>
              <a:rPr sz="1600" spc="-25" dirty="0">
                <a:latin typeface="Calibri"/>
                <a:cs typeface="Calibri"/>
              </a:rPr>
              <a:t>х</a:t>
            </a:r>
            <a:r>
              <a:rPr sz="1600" spc="-55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дящи</a:t>
            </a:r>
            <a:r>
              <a:rPr sz="1600" spc="-25" dirty="0">
                <a:latin typeface="Calibri"/>
                <a:cs typeface="Calibri"/>
              </a:rPr>
              <a:t>х</a:t>
            </a:r>
            <a:r>
              <a:rPr sz="1600" spc="-5" dirty="0">
                <a:latin typeface="Calibri"/>
                <a:cs typeface="Calibri"/>
              </a:rPr>
              <a:t>ся</a:t>
            </a:r>
            <a:r>
              <a:rPr sz="1600" dirty="0">
                <a:latin typeface="Calibri"/>
                <a:cs typeface="Calibri"/>
              </a:rPr>
              <a:t>		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30" dirty="0">
                <a:latin typeface="Calibri"/>
                <a:cs typeface="Calibri"/>
              </a:rPr>
              <a:t>е</a:t>
            </a:r>
            <a:r>
              <a:rPr sz="1600" spc="-20" dirty="0">
                <a:latin typeface="Calibri"/>
                <a:cs typeface="Calibri"/>
              </a:rPr>
              <a:t>д</a:t>
            </a:r>
            <a:r>
              <a:rPr sz="1600" spc="-5" dirty="0">
                <a:latin typeface="Calibri"/>
                <a:cs typeface="Calibri"/>
              </a:rPr>
              <a:t>ении</a:t>
            </a:r>
            <a:r>
              <a:rPr sz="1600" dirty="0">
                <a:latin typeface="Calibri"/>
                <a:cs typeface="Calibri"/>
              </a:rPr>
              <a:t>		</a:t>
            </a:r>
            <a:r>
              <a:rPr sz="1600" spc="-5" dirty="0">
                <a:latin typeface="Calibri"/>
                <a:cs typeface="Calibri"/>
              </a:rPr>
              <a:t>администрации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2300" y="2158364"/>
            <a:ext cx="87020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района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Санкт-Петербурга,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соответствии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магистральными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направлениями</a:t>
            </a:r>
            <a:r>
              <a:rPr sz="1600" spc="-5" dirty="0">
                <a:latin typeface="Calibri"/>
                <a:cs typeface="Calibri"/>
              </a:rPr>
              <a:t> 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ключевыми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условиями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Проекта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основе</a:t>
            </a:r>
            <a:r>
              <a:rPr sz="1600" spc="-5" dirty="0">
                <a:latin typeface="Calibri"/>
                <a:cs typeface="Calibri"/>
              </a:rPr>
              <a:t> анализа</a:t>
            </a:r>
            <a:r>
              <a:rPr sz="1600" spc="35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результатов</a:t>
            </a:r>
            <a:r>
              <a:rPr sz="1600" spc="3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самодиагностики</a:t>
            </a:r>
            <a:r>
              <a:rPr sz="1600" spc="3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образовательных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организаций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–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участников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Проекта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2024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год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срок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15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марта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2024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года)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64728" y="4074058"/>
            <a:ext cx="558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Плана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48228" y="4639055"/>
            <a:ext cx="5652770" cy="278281"/>
          </a:xfrm>
          <a:prstGeom prst="rect">
            <a:avLst/>
          </a:prstGeom>
          <a:ln w="12192">
            <a:solidFill>
              <a:srgbClr val="FF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600" b="1" spc="-5" dirty="0" err="1" smtClean="0">
                <a:latin typeface="Calibri"/>
                <a:cs typeface="Calibri"/>
              </a:rPr>
              <a:t>Ориентировочная</a:t>
            </a:r>
            <a:r>
              <a:rPr sz="1600" b="1" spc="45" dirty="0" smtClean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дата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собеседования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2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апреля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2024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года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8204" y="51815"/>
            <a:ext cx="935736" cy="9585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2862" y="1922180"/>
            <a:ext cx="5953349" cy="118443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87399" y="273431"/>
            <a:ext cx="7284084" cy="260985"/>
            <a:chOff x="1287399" y="273431"/>
            <a:chExt cx="7284084" cy="2609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7399" y="273431"/>
              <a:ext cx="2230501" cy="2607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3013" y="384683"/>
              <a:ext cx="75691" cy="307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33013" y="384683"/>
              <a:ext cx="76200" cy="31115"/>
            </a:xfrm>
            <a:custGeom>
              <a:avLst/>
              <a:gdLst/>
              <a:ahLst/>
              <a:cxnLst/>
              <a:rect l="l" t="t" r="r" b="b"/>
              <a:pathLst>
                <a:path w="76200" h="31115">
                  <a:moveTo>
                    <a:pt x="6985" y="0"/>
                  </a:moveTo>
                  <a:lnTo>
                    <a:pt x="68834" y="0"/>
                  </a:lnTo>
                  <a:lnTo>
                    <a:pt x="70103" y="0"/>
                  </a:lnTo>
                  <a:lnTo>
                    <a:pt x="71120" y="253"/>
                  </a:lnTo>
                  <a:lnTo>
                    <a:pt x="71882" y="762"/>
                  </a:lnTo>
                  <a:lnTo>
                    <a:pt x="72771" y="1269"/>
                  </a:lnTo>
                  <a:lnTo>
                    <a:pt x="73533" y="2158"/>
                  </a:lnTo>
                  <a:lnTo>
                    <a:pt x="74040" y="3301"/>
                  </a:lnTo>
                  <a:lnTo>
                    <a:pt x="74675" y="4444"/>
                  </a:lnTo>
                  <a:lnTo>
                    <a:pt x="75057" y="6095"/>
                  </a:lnTo>
                  <a:lnTo>
                    <a:pt x="75311" y="8127"/>
                  </a:lnTo>
                  <a:lnTo>
                    <a:pt x="75564" y="10032"/>
                  </a:lnTo>
                  <a:lnTo>
                    <a:pt x="75691" y="12445"/>
                  </a:lnTo>
                  <a:lnTo>
                    <a:pt x="75691" y="15239"/>
                  </a:lnTo>
                  <a:lnTo>
                    <a:pt x="75691" y="20954"/>
                  </a:lnTo>
                  <a:lnTo>
                    <a:pt x="75184" y="25018"/>
                  </a:lnTo>
                  <a:lnTo>
                    <a:pt x="74040" y="27304"/>
                  </a:lnTo>
                  <a:lnTo>
                    <a:pt x="73025" y="29590"/>
                  </a:lnTo>
                  <a:lnTo>
                    <a:pt x="71247" y="30733"/>
                  </a:lnTo>
                  <a:lnTo>
                    <a:pt x="68834" y="30733"/>
                  </a:lnTo>
                  <a:lnTo>
                    <a:pt x="6985" y="30733"/>
                  </a:lnTo>
                  <a:lnTo>
                    <a:pt x="4445" y="30733"/>
                  </a:lnTo>
                  <a:lnTo>
                    <a:pt x="2666" y="29463"/>
                  </a:lnTo>
                  <a:lnTo>
                    <a:pt x="1524" y="27177"/>
                  </a:lnTo>
                  <a:lnTo>
                    <a:pt x="508" y="24891"/>
                  </a:lnTo>
                  <a:lnTo>
                    <a:pt x="0" y="20827"/>
                  </a:lnTo>
                  <a:lnTo>
                    <a:pt x="0" y="15239"/>
                  </a:lnTo>
                  <a:lnTo>
                    <a:pt x="0" y="9651"/>
                  </a:lnTo>
                  <a:lnTo>
                    <a:pt x="508" y="5714"/>
                  </a:lnTo>
                  <a:lnTo>
                    <a:pt x="1524" y="3428"/>
                  </a:lnTo>
                  <a:lnTo>
                    <a:pt x="2666" y="1142"/>
                  </a:lnTo>
                  <a:lnTo>
                    <a:pt x="4445" y="0"/>
                  </a:lnTo>
                  <a:lnTo>
                    <a:pt x="6985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0446" y="328422"/>
              <a:ext cx="4945195" cy="2004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52033" y="323088"/>
              <a:ext cx="1063752" cy="160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0781" y="323088"/>
              <a:ext cx="1560194" cy="2110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15055" y="323088"/>
              <a:ext cx="2151380" cy="21107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041017" y="641730"/>
            <a:ext cx="5787390" cy="258445"/>
            <a:chOff x="2041017" y="641730"/>
            <a:chExt cx="5787390" cy="258445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46351" y="647064"/>
              <a:ext cx="5776520" cy="2475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72275" y="642619"/>
              <a:ext cx="1056004" cy="2066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97299" y="642619"/>
              <a:ext cx="2375027" cy="25730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41017" y="688847"/>
              <a:ext cx="1038224" cy="2110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9412" y="641730"/>
              <a:ext cx="1033018" cy="20751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25552" y="3147058"/>
            <a:ext cx="8641080" cy="1880870"/>
            <a:chOff x="225552" y="3147058"/>
            <a:chExt cx="8641080" cy="1880870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5552" y="3147058"/>
              <a:ext cx="5329428" cy="187909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555742" y="3471925"/>
              <a:ext cx="675640" cy="86995"/>
            </a:xfrm>
            <a:custGeom>
              <a:avLst/>
              <a:gdLst/>
              <a:ahLst/>
              <a:cxnLst/>
              <a:rect l="l" t="t" r="r" b="b"/>
              <a:pathLst>
                <a:path w="675639" h="86995">
                  <a:moveTo>
                    <a:pt x="86233" y="0"/>
                  </a:moveTo>
                  <a:lnTo>
                    <a:pt x="0" y="44576"/>
                  </a:lnTo>
                  <a:lnTo>
                    <a:pt x="87503" y="86868"/>
                  </a:lnTo>
                  <a:lnTo>
                    <a:pt x="87083" y="58165"/>
                  </a:lnTo>
                  <a:lnTo>
                    <a:pt x="72517" y="58165"/>
                  </a:lnTo>
                  <a:lnTo>
                    <a:pt x="72136" y="29210"/>
                  </a:lnTo>
                  <a:lnTo>
                    <a:pt x="86657" y="29014"/>
                  </a:lnTo>
                  <a:lnTo>
                    <a:pt x="86233" y="0"/>
                  </a:lnTo>
                  <a:close/>
                </a:path>
                <a:path w="675639" h="86995">
                  <a:moveTo>
                    <a:pt x="86657" y="29014"/>
                  </a:moveTo>
                  <a:lnTo>
                    <a:pt x="72136" y="29210"/>
                  </a:lnTo>
                  <a:lnTo>
                    <a:pt x="72517" y="58165"/>
                  </a:lnTo>
                  <a:lnTo>
                    <a:pt x="87080" y="57969"/>
                  </a:lnTo>
                  <a:lnTo>
                    <a:pt x="86657" y="29014"/>
                  </a:lnTo>
                  <a:close/>
                </a:path>
                <a:path w="675639" h="86995">
                  <a:moveTo>
                    <a:pt x="87080" y="57969"/>
                  </a:moveTo>
                  <a:lnTo>
                    <a:pt x="72517" y="58165"/>
                  </a:lnTo>
                  <a:lnTo>
                    <a:pt x="87083" y="58165"/>
                  </a:lnTo>
                  <a:lnTo>
                    <a:pt x="87080" y="57969"/>
                  </a:lnTo>
                  <a:close/>
                </a:path>
                <a:path w="675639" h="86995">
                  <a:moveTo>
                    <a:pt x="674751" y="21081"/>
                  </a:moveTo>
                  <a:lnTo>
                    <a:pt x="86657" y="29014"/>
                  </a:lnTo>
                  <a:lnTo>
                    <a:pt x="87080" y="57969"/>
                  </a:lnTo>
                  <a:lnTo>
                    <a:pt x="675132" y="50037"/>
                  </a:lnTo>
                  <a:lnTo>
                    <a:pt x="674751" y="2108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20511" y="4160519"/>
              <a:ext cx="3240405" cy="861060"/>
            </a:xfrm>
            <a:custGeom>
              <a:avLst/>
              <a:gdLst/>
              <a:ahLst/>
              <a:cxnLst/>
              <a:rect l="l" t="t" r="r" b="b"/>
              <a:pathLst>
                <a:path w="3240404" h="861060">
                  <a:moveTo>
                    <a:pt x="0" y="861059"/>
                  </a:moveTo>
                  <a:lnTo>
                    <a:pt x="3240024" y="861059"/>
                  </a:lnTo>
                  <a:lnTo>
                    <a:pt x="3240024" y="0"/>
                  </a:lnTo>
                  <a:lnTo>
                    <a:pt x="0" y="0"/>
                  </a:lnTo>
                  <a:lnTo>
                    <a:pt x="0" y="861059"/>
                  </a:lnTo>
                  <a:close/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2340101" y="2496311"/>
            <a:ext cx="432434" cy="86995"/>
          </a:xfrm>
          <a:custGeom>
            <a:avLst/>
            <a:gdLst/>
            <a:ahLst/>
            <a:cxnLst/>
            <a:rect l="l" t="t" r="r" b="b"/>
            <a:pathLst>
              <a:path w="432435" h="86994">
                <a:moveTo>
                  <a:pt x="345186" y="0"/>
                </a:moveTo>
                <a:lnTo>
                  <a:pt x="345186" y="86868"/>
                </a:lnTo>
                <a:lnTo>
                  <a:pt x="403097" y="57912"/>
                </a:lnTo>
                <a:lnTo>
                  <a:pt x="359664" y="57912"/>
                </a:lnTo>
                <a:lnTo>
                  <a:pt x="359664" y="28956"/>
                </a:lnTo>
                <a:lnTo>
                  <a:pt x="403098" y="28956"/>
                </a:lnTo>
                <a:lnTo>
                  <a:pt x="345186" y="0"/>
                </a:lnTo>
                <a:close/>
              </a:path>
              <a:path w="432435" h="86994">
                <a:moveTo>
                  <a:pt x="345186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345186" y="57912"/>
                </a:lnTo>
                <a:lnTo>
                  <a:pt x="345186" y="28956"/>
                </a:lnTo>
                <a:close/>
              </a:path>
              <a:path w="432435" h="86994">
                <a:moveTo>
                  <a:pt x="403098" y="28956"/>
                </a:moveTo>
                <a:lnTo>
                  <a:pt x="359664" y="28956"/>
                </a:lnTo>
                <a:lnTo>
                  <a:pt x="359664" y="57912"/>
                </a:lnTo>
                <a:lnTo>
                  <a:pt x="403097" y="57912"/>
                </a:lnTo>
                <a:lnTo>
                  <a:pt x="432054" y="43433"/>
                </a:lnTo>
                <a:lnTo>
                  <a:pt x="403098" y="2895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6451" y="1080897"/>
            <a:ext cx="8781415" cy="3888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п.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1.3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Приложения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распоряжению</a:t>
            </a:r>
            <a:endParaRPr sz="1600">
              <a:latin typeface="Calibri"/>
              <a:cs typeface="Calibri"/>
            </a:endParaRPr>
          </a:p>
          <a:p>
            <a:pPr marL="93980" marR="50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Разработка</a:t>
            </a:r>
            <a:r>
              <a:rPr sz="1600" spc="2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проектов</a:t>
            </a:r>
            <a:r>
              <a:rPr sz="1600" spc="2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магистральным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направлениям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ключевым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условиям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использованием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автоматизированного сервиса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ФИЦТО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550545" marR="6729095" algn="ctr">
              <a:lnSpc>
                <a:spcPct val="100000"/>
              </a:lnSpc>
              <a:spcBef>
                <a:spcPts val="1215"/>
              </a:spcBef>
            </a:pPr>
            <a:r>
              <a:rPr sz="1400" b="1" spc="-5" dirty="0">
                <a:latin typeface="Calibri"/>
                <a:cs typeface="Calibri"/>
              </a:rPr>
              <a:t>Ра</a:t>
            </a:r>
            <a:r>
              <a:rPr sz="1400" b="1" spc="-15" dirty="0">
                <a:latin typeface="Calibri"/>
                <a:cs typeface="Calibri"/>
              </a:rPr>
              <a:t>зд</a:t>
            </a:r>
            <a:r>
              <a:rPr sz="1400" b="1" spc="-25" dirty="0">
                <a:latin typeface="Calibri"/>
                <a:cs typeface="Calibri"/>
              </a:rPr>
              <a:t>е</a:t>
            </a:r>
            <a:r>
              <a:rPr sz="1400" b="1" dirty="0">
                <a:latin typeface="Calibri"/>
                <a:cs typeface="Calibri"/>
              </a:rPr>
              <a:t>л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програ</a:t>
            </a:r>
            <a:r>
              <a:rPr sz="1400" b="1" spc="-5" dirty="0">
                <a:latin typeface="Calibri"/>
                <a:cs typeface="Calibri"/>
              </a:rPr>
              <a:t>м</a:t>
            </a:r>
            <a:r>
              <a:rPr sz="1400" b="1" spc="-10" dirty="0">
                <a:latin typeface="Calibri"/>
                <a:cs typeface="Calibri"/>
              </a:rPr>
              <a:t>м</a:t>
            </a:r>
            <a:r>
              <a:rPr sz="1400" b="1" dirty="0">
                <a:latin typeface="Calibri"/>
                <a:cs typeface="Calibri"/>
              </a:rPr>
              <a:t>ы  развития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ОО</a:t>
            </a:r>
            <a:endParaRPr sz="1400">
              <a:latin typeface="Calibri"/>
              <a:cs typeface="Calibri"/>
            </a:endParaRPr>
          </a:p>
          <a:p>
            <a:pPr marR="6180455" algn="ctr">
              <a:lnSpc>
                <a:spcPct val="100000"/>
              </a:lnSpc>
              <a:spcBef>
                <a:spcPts val="30"/>
              </a:spcBef>
            </a:pPr>
            <a:r>
              <a:rPr sz="1050" dirty="0">
                <a:latin typeface="Calibri"/>
                <a:cs typeface="Calibri"/>
              </a:rPr>
              <a:t>(в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соответствии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шаблоном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сервиса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ФИЦТО)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5962650" algn="ctr">
              <a:lnSpc>
                <a:spcPct val="100000"/>
              </a:lnSpc>
              <a:spcBef>
                <a:spcPts val="685"/>
              </a:spcBef>
            </a:pPr>
            <a:r>
              <a:rPr sz="1400" b="1" spc="-5" dirty="0">
                <a:latin typeface="Calibri"/>
                <a:cs typeface="Calibri"/>
              </a:rPr>
              <a:t>Пример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выгруженной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таблицы</a:t>
            </a:r>
            <a:endParaRPr sz="1400">
              <a:latin typeface="Calibri"/>
              <a:cs typeface="Calibri"/>
            </a:endParaRPr>
          </a:p>
          <a:p>
            <a:pPr marL="6078855" marR="106680" algn="ctr">
              <a:lnSpc>
                <a:spcPct val="100000"/>
              </a:lnSpc>
              <a:spcBef>
                <a:spcPts val="25"/>
              </a:spcBef>
            </a:pPr>
            <a:r>
              <a:rPr sz="1050" dirty="0">
                <a:latin typeface="Calibri"/>
                <a:cs typeface="Calibri"/>
              </a:rPr>
              <a:t>(на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основании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данных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самодиагностики</a:t>
            </a:r>
            <a:r>
              <a:rPr sz="1050" spc="-5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ОО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 </a:t>
            </a:r>
            <a:r>
              <a:rPr sz="1050" spc="-2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использованием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сервиса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ФИЦТО)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Calibri"/>
              <a:cs typeface="Calibri"/>
            </a:endParaRPr>
          </a:p>
          <a:p>
            <a:pPr marL="5506720" marR="209550" algn="just">
              <a:lnSpc>
                <a:spcPct val="100499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Школы,</a:t>
            </a:r>
            <a:r>
              <a:rPr sz="1600" b="1" spc="-10" dirty="0">
                <a:latin typeface="Calibri"/>
                <a:cs typeface="Calibri"/>
              </a:rPr>
              <a:t> которые</a:t>
            </a:r>
            <a:r>
              <a:rPr sz="1600" b="1" spc="-5" dirty="0">
                <a:latin typeface="Calibri"/>
                <a:cs typeface="Calibri"/>
              </a:rPr>
              <a:t> прошли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самодиагностику,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должны</a:t>
            </a:r>
            <a:r>
              <a:rPr sz="1600" b="1" spc="-5" dirty="0">
                <a:latin typeface="Calibri"/>
                <a:cs typeface="Calibri"/>
              </a:rPr>
              <a:t> иметь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описание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дефицитов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8204" y="51815"/>
            <a:ext cx="935736" cy="9585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399" y="273431"/>
            <a:ext cx="7284084" cy="260985"/>
            <a:chOff x="1287399" y="273431"/>
            <a:chExt cx="7284084" cy="260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7399" y="273431"/>
              <a:ext cx="2230501" cy="2607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3013" y="384683"/>
              <a:ext cx="75691" cy="3073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33013" y="384683"/>
              <a:ext cx="76200" cy="31115"/>
            </a:xfrm>
            <a:custGeom>
              <a:avLst/>
              <a:gdLst/>
              <a:ahLst/>
              <a:cxnLst/>
              <a:rect l="l" t="t" r="r" b="b"/>
              <a:pathLst>
                <a:path w="76200" h="31115">
                  <a:moveTo>
                    <a:pt x="6985" y="0"/>
                  </a:moveTo>
                  <a:lnTo>
                    <a:pt x="68834" y="0"/>
                  </a:lnTo>
                  <a:lnTo>
                    <a:pt x="70103" y="0"/>
                  </a:lnTo>
                  <a:lnTo>
                    <a:pt x="71120" y="253"/>
                  </a:lnTo>
                  <a:lnTo>
                    <a:pt x="71882" y="762"/>
                  </a:lnTo>
                  <a:lnTo>
                    <a:pt x="72771" y="1269"/>
                  </a:lnTo>
                  <a:lnTo>
                    <a:pt x="73533" y="2158"/>
                  </a:lnTo>
                  <a:lnTo>
                    <a:pt x="74040" y="3301"/>
                  </a:lnTo>
                  <a:lnTo>
                    <a:pt x="74675" y="4444"/>
                  </a:lnTo>
                  <a:lnTo>
                    <a:pt x="75057" y="6095"/>
                  </a:lnTo>
                  <a:lnTo>
                    <a:pt x="75311" y="8127"/>
                  </a:lnTo>
                  <a:lnTo>
                    <a:pt x="75564" y="10032"/>
                  </a:lnTo>
                  <a:lnTo>
                    <a:pt x="75691" y="12445"/>
                  </a:lnTo>
                  <a:lnTo>
                    <a:pt x="75691" y="15239"/>
                  </a:lnTo>
                  <a:lnTo>
                    <a:pt x="75691" y="20954"/>
                  </a:lnTo>
                  <a:lnTo>
                    <a:pt x="75184" y="25018"/>
                  </a:lnTo>
                  <a:lnTo>
                    <a:pt x="74040" y="27304"/>
                  </a:lnTo>
                  <a:lnTo>
                    <a:pt x="73025" y="29590"/>
                  </a:lnTo>
                  <a:lnTo>
                    <a:pt x="71247" y="30733"/>
                  </a:lnTo>
                  <a:lnTo>
                    <a:pt x="68834" y="30733"/>
                  </a:lnTo>
                  <a:lnTo>
                    <a:pt x="6985" y="30733"/>
                  </a:lnTo>
                  <a:lnTo>
                    <a:pt x="4445" y="30733"/>
                  </a:lnTo>
                  <a:lnTo>
                    <a:pt x="2666" y="29463"/>
                  </a:lnTo>
                  <a:lnTo>
                    <a:pt x="1524" y="27177"/>
                  </a:lnTo>
                  <a:lnTo>
                    <a:pt x="508" y="24891"/>
                  </a:lnTo>
                  <a:lnTo>
                    <a:pt x="0" y="20827"/>
                  </a:lnTo>
                  <a:lnTo>
                    <a:pt x="0" y="15239"/>
                  </a:lnTo>
                  <a:lnTo>
                    <a:pt x="0" y="9651"/>
                  </a:lnTo>
                  <a:lnTo>
                    <a:pt x="508" y="5714"/>
                  </a:lnTo>
                  <a:lnTo>
                    <a:pt x="1524" y="3428"/>
                  </a:lnTo>
                  <a:lnTo>
                    <a:pt x="2666" y="1142"/>
                  </a:lnTo>
                  <a:lnTo>
                    <a:pt x="4445" y="0"/>
                  </a:lnTo>
                  <a:lnTo>
                    <a:pt x="6985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0446" y="328422"/>
              <a:ext cx="4945195" cy="2004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2033" y="323088"/>
              <a:ext cx="1063752" cy="160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0781" y="323088"/>
              <a:ext cx="1560194" cy="2110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15055" y="323088"/>
              <a:ext cx="2151380" cy="21107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041017" y="641730"/>
            <a:ext cx="5787390" cy="258445"/>
            <a:chOff x="2041017" y="641730"/>
            <a:chExt cx="5787390" cy="25844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46351" y="647064"/>
              <a:ext cx="5776520" cy="2475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72275" y="642619"/>
              <a:ext cx="1056004" cy="2066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97299" y="642619"/>
              <a:ext cx="2375027" cy="2573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41017" y="688847"/>
              <a:ext cx="1038224" cy="2110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69412" y="641730"/>
              <a:ext cx="1033018" cy="20751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88137" y="1080897"/>
            <a:ext cx="57829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п.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1.4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Приложения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распоряжению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Прохождение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самодиагностики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ОО,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входящими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 Проект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впервые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3088" y="1644395"/>
            <a:ext cx="8569960" cy="557268"/>
          </a:xfrm>
          <a:prstGeom prst="rect">
            <a:avLst/>
          </a:prstGeom>
          <a:ln w="12192">
            <a:solidFill>
              <a:srgbClr val="FF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1440" marR="83185">
              <a:lnSpc>
                <a:spcPct val="100899"/>
              </a:lnSpc>
              <a:spcBef>
                <a:spcPts val="225"/>
              </a:spcBef>
            </a:pPr>
            <a:r>
              <a:rPr sz="1800" b="1" spc="3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1600" b="1" spc="-5" dirty="0">
                <a:latin typeface="Calibri"/>
                <a:cs typeface="Calibri"/>
              </a:rPr>
              <a:t>Н</a:t>
            </a:r>
            <a:r>
              <a:rPr sz="1600" b="1" spc="-5" dirty="0" err="1" smtClean="0">
                <a:latin typeface="Calibri"/>
                <a:cs typeface="Calibri"/>
              </a:rPr>
              <a:t>овы</a:t>
            </a:r>
            <a:r>
              <a:rPr lang="ru-RU" sz="1600" b="1" spc="-5" dirty="0" smtClean="0">
                <a:latin typeface="Calibri"/>
                <a:cs typeface="Calibri"/>
              </a:rPr>
              <a:t>м</a:t>
            </a:r>
            <a:r>
              <a:rPr sz="1600" b="1" spc="85" dirty="0" smtClean="0">
                <a:latin typeface="Calibri"/>
                <a:cs typeface="Calibri"/>
              </a:rPr>
              <a:t> </a:t>
            </a:r>
            <a:r>
              <a:rPr sz="1600" b="1" spc="-15" dirty="0" err="1" smtClean="0">
                <a:latin typeface="Calibri"/>
                <a:cs typeface="Calibri"/>
              </a:rPr>
              <a:t>школ</a:t>
            </a:r>
            <a:r>
              <a:rPr lang="ru-RU" sz="1600" b="1" spc="-15" dirty="0" err="1" smtClean="0">
                <a:latin typeface="Calibri"/>
                <a:cs typeface="Calibri"/>
              </a:rPr>
              <a:t>ам</a:t>
            </a:r>
            <a:r>
              <a:rPr lang="ru-RU" sz="1600" b="1" spc="-15" dirty="0" smtClean="0">
                <a:latin typeface="Calibri"/>
                <a:cs typeface="Calibri"/>
              </a:rPr>
              <a:t>, </a:t>
            </a:r>
            <a:r>
              <a:rPr lang="ru-RU" sz="1600" b="1" spc="-15" dirty="0" err="1" smtClean="0">
                <a:latin typeface="Calibri"/>
                <a:cs typeface="Calibri"/>
              </a:rPr>
              <a:t>включившися</a:t>
            </a:r>
            <a:r>
              <a:rPr sz="1600" b="1" spc="90" dirty="0" smtClean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в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Проект</a:t>
            </a:r>
            <a:r>
              <a:rPr lang="ru-RU" sz="1600" b="1" spc="-10" dirty="0" smtClean="0">
                <a:latin typeface="Calibri"/>
                <a:cs typeface="Calibri"/>
              </a:rPr>
              <a:t>,</a:t>
            </a:r>
            <a:r>
              <a:rPr sz="1600" b="1" spc="95" dirty="0" smtClean="0">
                <a:latin typeface="Calibri"/>
                <a:cs typeface="Calibri"/>
              </a:rPr>
              <a:t> </a:t>
            </a:r>
            <a:r>
              <a:rPr sz="1600" b="1" spc="-15" dirty="0" err="1">
                <a:latin typeface="Calibri"/>
                <a:cs typeface="Calibri"/>
              </a:rPr>
              <a:t>необходимо</a:t>
            </a:r>
            <a:r>
              <a:rPr sz="1600" b="1" spc="95" dirty="0">
                <a:latin typeface="Calibri"/>
                <a:cs typeface="Calibri"/>
              </a:rPr>
              <a:t> </a:t>
            </a:r>
            <a:r>
              <a:rPr sz="1600" b="1" spc="-5" dirty="0" err="1" smtClean="0">
                <a:latin typeface="Calibri"/>
                <a:cs typeface="Calibri"/>
              </a:rPr>
              <a:t>ознаком</a:t>
            </a:r>
            <a:r>
              <a:rPr lang="ru-RU" sz="1600" b="1" spc="-5" dirty="0" err="1" smtClean="0">
                <a:latin typeface="Calibri"/>
                <a:cs typeface="Calibri"/>
              </a:rPr>
              <a:t>иться</a:t>
            </a:r>
            <a:r>
              <a:rPr sz="1600" b="1" spc="90" dirty="0" smtClean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Концепцией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и </a:t>
            </a:r>
            <a:r>
              <a:rPr sz="1600" b="1" spc="-5" dirty="0" err="1" smtClean="0">
                <a:latin typeface="Calibri"/>
                <a:cs typeface="Calibri"/>
              </a:rPr>
              <a:t>изуч</a:t>
            </a:r>
            <a:r>
              <a:rPr lang="ru-RU" sz="1600" b="1" spc="-5" dirty="0" err="1" smtClean="0">
                <a:latin typeface="Calibri"/>
                <a:cs typeface="Calibri"/>
              </a:rPr>
              <a:t>ить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управленческой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командой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школы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критериев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показателей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оценки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8137" y="2450718"/>
            <a:ext cx="85242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п.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2.2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Приложения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распоряжению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Проведение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установочного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вебинара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для</a:t>
            </a:r>
            <a:r>
              <a:rPr sz="1600" spc="17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ОО,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являющихся</a:t>
            </a:r>
            <a:r>
              <a:rPr sz="1600" spc="1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новыми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участниками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Проекта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–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СПб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АППО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3568" y="3262884"/>
            <a:ext cx="8569960" cy="557909"/>
          </a:xfrm>
          <a:prstGeom prst="rect">
            <a:avLst/>
          </a:prstGeom>
          <a:ln w="12192">
            <a:solidFill>
              <a:srgbClr val="FF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805" marR="84455">
              <a:lnSpc>
                <a:spcPct val="100899"/>
              </a:lnSpc>
              <a:spcBef>
                <a:spcPts val="229"/>
              </a:spcBef>
              <a:tabLst>
                <a:tab pos="306070" algn="l"/>
                <a:tab pos="1203325" algn="l"/>
                <a:tab pos="1758314" algn="l"/>
                <a:tab pos="2884805" algn="l"/>
                <a:tab pos="3234055" algn="l"/>
                <a:tab pos="3997960" algn="l"/>
                <a:tab pos="4238625" algn="l"/>
                <a:tab pos="4889500" algn="l"/>
                <a:tab pos="5787390" algn="l"/>
                <a:tab pos="7198359" algn="l"/>
                <a:tab pos="8262620" algn="l"/>
              </a:tabLst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В</a:t>
            </a:r>
            <a:r>
              <a:rPr sz="1600" b="1" dirty="0">
                <a:latin typeface="Calibri"/>
                <a:cs typeface="Calibri"/>
              </a:rPr>
              <a:t>е</a:t>
            </a:r>
            <a:r>
              <a:rPr sz="1600" b="1" spc="-10" dirty="0">
                <a:latin typeface="Calibri"/>
                <a:cs typeface="Calibri"/>
              </a:rPr>
              <a:t>би</a:t>
            </a:r>
            <a:r>
              <a:rPr sz="1600" b="1" dirty="0">
                <a:latin typeface="Calibri"/>
                <a:cs typeface="Calibri"/>
              </a:rPr>
              <a:t>н</a:t>
            </a:r>
            <a:r>
              <a:rPr sz="1600" b="1" spc="-5" dirty="0">
                <a:latin typeface="Calibri"/>
                <a:cs typeface="Calibri"/>
              </a:rPr>
              <a:t>ар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0" dirty="0" err="1" smtClean="0">
                <a:latin typeface="Calibri"/>
                <a:cs typeface="Calibri"/>
              </a:rPr>
              <a:t>пла</a:t>
            </a:r>
            <a:r>
              <a:rPr sz="1600" b="1" dirty="0" err="1" smtClean="0">
                <a:latin typeface="Calibri"/>
                <a:cs typeface="Calibri"/>
              </a:rPr>
              <a:t>н</a:t>
            </a:r>
            <a:r>
              <a:rPr sz="1600" b="1" spc="-5" dirty="0" err="1" smtClean="0">
                <a:latin typeface="Calibri"/>
                <a:cs typeface="Calibri"/>
              </a:rPr>
              <a:t>и</a:t>
            </a:r>
            <a:r>
              <a:rPr sz="1600" b="1" spc="-25" dirty="0" err="1" smtClean="0">
                <a:latin typeface="Calibri"/>
                <a:cs typeface="Calibri"/>
              </a:rPr>
              <a:t>р</a:t>
            </a:r>
            <a:r>
              <a:rPr sz="1600" b="1" spc="-20" dirty="0" err="1" smtClean="0">
                <a:latin typeface="Calibri"/>
                <a:cs typeface="Calibri"/>
              </a:rPr>
              <a:t>уе</a:t>
            </a:r>
            <a:r>
              <a:rPr lang="ru-RU" sz="1600" b="1" spc="-5" dirty="0" err="1" smtClean="0">
                <a:latin typeface="Calibri"/>
                <a:cs typeface="Calibri"/>
              </a:rPr>
              <a:t>тся</a:t>
            </a:r>
            <a:r>
              <a:rPr lang="ru-RU" sz="1600" b="1" spc="-5" dirty="0" smtClean="0">
                <a:latin typeface="Calibri"/>
                <a:cs typeface="Calibri"/>
              </a:rPr>
              <a:t>  </a:t>
            </a:r>
            <a:r>
              <a:rPr sz="1600" b="1" spc="-15" dirty="0" err="1" smtClean="0">
                <a:latin typeface="Calibri"/>
                <a:cs typeface="Calibri"/>
              </a:rPr>
              <a:t>н</a:t>
            </a:r>
            <a:r>
              <a:rPr sz="1600" b="1" spc="-5" dirty="0" err="1" smtClean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апр</a:t>
            </a:r>
            <a:r>
              <a:rPr sz="1600" b="1" spc="-30" dirty="0">
                <a:latin typeface="Calibri"/>
                <a:cs typeface="Calibri"/>
              </a:rPr>
              <a:t>е</a:t>
            </a:r>
            <a:r>
              <a:rPr sz="1600" b="1" spc="-5" dirty="0">
                <a:latin typeface="Calibri"/>
                <a:cs typeface="Calibri"/>
              </a:rPr>
              <a:t>ль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lang="ru-RU" sz="1600" b="1" spc="-5" dirty="0" smtClean="0">
                <a:latin typeface="Calibri"/>
                <a:cs typeface="Calibri"/>
              </a:rPr>
              <a:t>(после ответа</a:t>
            </a:r>
            <a:r>
              <a:rPr lang="ru-RU" sz="1600" b="1" dirty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ф</a:t>
            </a:r>
            <a:r>
              <a:rPr sz="1600" b="1" spc="-30" dirty="0" err="1" smtClean="0">
                <a:latin typeface="Calibri"/>
                <a:cs typeface="Calibri"/>
              </a:rPr>
              <a:t>е</a:t>
            </a:r>
            <a:r>
              <a:rPr sz="1600" b="1" spc="-25" dirty="0" err="1" smtClean="0">
                <a:latin typeface="Calibri"/>
                <a:cs typeface="Calibri"/>
              </a:rPr>
              <a:t>д</a:t>
            </a:r>
            <a:r>
              <a:rPr sz="1600" b="1" spc="-10" dirty="0" err="1" smtClean="0">
                <a:latin typeface="Calibri"/>
                <a:cs typeface="Calibri"/>
              </a:rPr>
              <a:t>ераль</a:t>
            </a:r>
            <a:r>
              <a:rPr sz="1600" b="1" dirty="0" err="1" smtClean="0">
                <a:latin typeface="Calibri"/>
                <a:cs typeface="Calibri"/>
              </a:rPr>
              <a:t>н</a:t>
            </a:r>
            <a:r>
              <a:rPr sz="1600" b="1" spc="-5" dirty="0" err="1" smtClean="0">
                <a:latin typeface="Calibri"/>
                <a:cs typeface="Calibri"/>
              </a:rPr>
              <a:t>о</a:t>
            </a:r>
            <a:r>
              <a:rPr sz="1600" b="1" spc="-20" dirty="0" err="1" smtClean="0">
                <a:latin typeface="Calibri"/>
                <a:cs typeface="Calibri"/>
              </a:rPr>
              <a:t>г</a:t>
            </a:r>
            <a:r>
              <a:rPr sz="1600" b="1" spc="-5" dirty="0" err="1" smtClean="0">
                <a:latin typeface="Calibri"/>
                <a:cs typeface="Calibri"/>
              </a:rPr>
              <a:t>о</a:t>
            </a:r>
            <a:r>
              <a:rPr lang="ru-RU" sz="1600" b="1" dirty="0">
                <a:latin typeface="Calibri"/>
                <a:cs typeface="Calibri"/>
              </a:rPr>
              <a:t> </a:t>
            </a:r>
            <a:r>
              <a:rPr sz="1600" b="1" spc="-15" dirty="0" err="1" smtClean="0">
                <a:latin typeface="Calibri"/>
                <a:cs typeface="Calibri"/>
              </a:rPr>
              <a:t>о</a:t>
            </a:r>
            <a:r>
              <a:rPr sz="1600" b="1" spc="-10" dirty="0" err="1" smtClean="0">
                <a:latin typeface="Calibri"/>
                <a:cs typeface="Calibri"/>
              </a:rPr>
              <a:t>пера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5" dirty="0" err="1" smtClean="0">
                <a:latin typeface="Calibri"/>
                <a:cs typeface="Calibri"/>
              </a:rPr>
              <a:t>о</a:t>
            </a:r>
            <a:r>
              <a:rPr sz="1600" b="1" spc="-10" dirty="0" err="1" smtClean="0">
                <a:latin typeface="Calibri"/>
                <a:cs typeface="Calibri"/>
              </a:rPr>
              <a:t>р</a:t>
            </a:r>
            <a:r>
              <a:rPr sz="1600" b="1" spc="-5" dirty="0" err="1" smtClean="0">
                <a:latin typeface="Calibri"/>
                <a:cs typeface="Calibri"/>
              </a:rPr>
              <a:t>а</a:t>
            </a:r>
            <a:r>
              <a:rPr lang="ru-RU" sz="1600" b="1" dirty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по</a:t>
            </a:r>
            <a:r>
              <a:rPr sz="1600" b="1" spc="-20" dirty="0" smtClean="0">
                <a:latin typeface="Calibri"/>
                <a:cs typeface="Calibri"/>
              </a:rPr>
              <a:t>  </a:t>
            </a:r>
            <a:r>
              <a:rPr sz="1600" b="1" spc="-5" dirty="0">
                <a:latin typeface="Calibri"/>
                <a:cs typeface="Calibri"/>
              </a:rPr>
              <a:t>обновлению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методики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 err="1">
                <a:latin typeface="Calibri"/>
                <a:cs typeface="Calibri"/>
              </a:rPr>
              <a:t>проведения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 err="1" smtClean="0">
                <a:latin typeface="Calibri"/>
                <a:cs typeface="Calibri"/>
              </a:rPr>
              <a:t>самодиагностики</a:t>
            </a:r>
            <a:r>
              <a:rPr lang="ru-RU" sz="1600" b="1" spc="-5" dirty="0" smtClean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4249" y="4171950"/>
            <a:ext cx="7232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libri"/>
                <a:cs typeface="Calibri"/>
              </a:rPr>
              <a:t>Общероссийское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совещание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по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Проекту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запланировано </a:t>
            </a:r>
            <a:r>
              <a:rPr sz="1800" i="1" dirty="0">
                <a:latin typeface="Calibri"/>
                <a:cs typeface="Calibri"/>
              </a:rPr>
              <a:t>на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конец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марта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8204" y="51815"/>
            <a:ext cx="935736" cy="9585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2199" y="273431"/>
            <a:ext cx="7284084" cy="260985"/>
            <a:chOff x="1142199" y="273431"/>
            <a:chExt cx="7284084" cy="260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2199" y="273431"/>
              <a:ext cx="2230539" cy="2607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7725" y="384683"/>
              <a:ext cx="75819" cy="3073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87725" y="384683"/>
              <a:ext cx="76200" cy="31115"/>
            </a:xfrm>
            <a:custGeom>
              <a:avLst/>
              <a:gdLst/>
              <a:ahLst/>
              <a:cxnLst/>
              <a:rect l="l" t="t" r="r" b="b"/>
              <a:pathLst>
                <a:path w="76200" h="31115">
                  <a:moveTo>
                    <a:pt x="6985" y="0"/>
                  </a:moveTo>
                  <a:lnTo>
                    <a:pt x="68961" y="0"/>
                  </a:lnTo>
                  <a:lnTo>
                    <a:pt x="70103" y="0"/>
                  </a:lnTo>
                  <a:lnTo>
                    <a:pt x="71120" y="253"/>
                  </a:lnTo>
                  <a:lnTo>
                    <a:pt x="75437" y="8127"/>
                  </a:lnTo>
                  <a:lnTo>
                    <a:pt x="75691" y="10032"/>
                  </a:lnTo>
                  <a:lnTo>
                    <a:pt x="75819" y="12445"/>
                  </a:lnTo>
                  <a:lnTo>
                    <a:pt x="75819" y="15239"/>
                  </a:lnTo>
                  <a:lnTo>
                    <a:pt x="75819" y="20954"/>
                  </a:lnTo>
                  <a:lnTo>
                    <a:pt x="75184" y="25018"/>
                  </a:lnTo>
                  <a:lnTo>
                    <a:pt x="74167" y="27304"/>
                  </a:lnTo>
                  <a:lnTo>
                    <a:pt x="73025" y="29590"/>
                  </a:lnTo>
                  <a:lnTo>
                    <a:pt x="71247" y="30733"/>
                  </a:lnTo>
                  <a:lnTo>
                    <a:pt x="68961" y="30733"/>
                  </a:lnTo>
                  <a:lnTo>
                    <a:pt x="6985" y="30733"/>
                  </a:lnTo>
                  <a:lnTo>
                    <a:pt x="4572" y="30733"/>
                  </a:lnTo>
                  <a:lnTo>
                    <a:pt x="2794" y="29463"/>
                  </a:lnTo>
                  <a:lnTo>
                    <a:pt x="1650" y="27177"/>
                  </a:lnTo>
                  <a:lnTo>
                    <a:pt x="508" y="24891"/>
                  </a:lnTo>
                  <a:lnTo>
                    <a:pt x="0" y="20827"/>
                  </a:lnTo>
                  <a:lnTo>
                    <a:pt x="0" y="15239"/>
                  </a:lnTo>
                  <a:lnTo>
                    <a:pt x="0" y="9651"/>
                  </a:lnTo>
                  <a:lnTo>
                    <a:pt x="508" y="5714"/>
                  </a:lnTo>
                  <a:lnTo>
                    <a:pt x="1650" y="3428"/>
                  </a:lnTo>
                  <a:lnTo>
                    <a:pt x="2794" y="1142"/>
                  </a:lnTo>
                  <a:lnTo>
                    <a:pt x="4572" y="0"/>
                  </a:lnTo>
                  <a:lnTo>
                    <a:pt x="6985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5274" y="328422"/>
              <a:ext cx="4945079" cy="2004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06744" y="323088"/>
              <a:ext cx="1063879" cy="160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5619" y="323088"/>
              <a:ext cx="1560067" cy="2110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9894" y="323088"/>
              <a:ext cx="2151253" cy="21107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95855" y="641730"/>
            <a:ext cx="5787390" cy="258445"/>
            <a:chOff x="1895855" y="641730"/>
            <a:chExt cx="5787390" cy="25844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1189" y="647064"/>
              <a:ext cx="5776520" cy="2475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6986" y="642619"/>
              <a:ext cx="1056131" cy="2066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52010" y="642619"/>
              <a:ext cx="2375026" cy="2573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5855" y="688847"/>
              <a:ext cx="1038097" cy="2110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24123" y="641730"/>
              <a:ext cx="1033018" cy="20751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88137" y="1080897"/>
            <a:ext cx="87014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п.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1.5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Приложения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распоряжению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Подготовка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аналитических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материалов,</a:t>
            </a:r>
            <a:r>
              <a:rPr sz="1600" spc="1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отражающих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динамику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результатов</a:t>
            </a:r>
            <a:r>
              <a:rPr sz="1600" spc="1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ОО,</a:t>
            </a:r>
            <a:r>
              <a:rPr sz="1600" spc="1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принимающих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участие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Проекте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8036" y="1891283"/>
            <a:ext cx="8568055" cy="307777"/>
          </a:xfrm>
          <a:prstGeom prst="rect">
            <a:avLst/>
          </a:prstGeom>
          <a:ln w="12192">
            <a:solidFill>
              <a:srgbClr val="FF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b="1" spc="-4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После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повторного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 err="1">
                <a:latin typeface="Calibri"/>
                <a:cs typeface="Calibri"/>
              </a:rPr>
              <a:t>прохождения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 err="1" smtClean="0">
                <a:latin typeface="Calibri"/>
                <a:cs typeface="Calibri"/>
              </a:rPr>
              <a:t>самодиагностики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24554" y="2620721"/>
            <a:ext cx="5578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21105" algn="l"/>
                <a:tab pos="2941955" algn="l"/>
                <a:tab pos="4117340" algn="l"/>
                <a:tab pos="4507230" algn="l"/>
              </a:tabLst>
            </a:pPr>
            <a:r>
              <a:rPr sz="1600" spc="-5" dirty="0">
                <a:latin typeface="Calibri"/>
                <a:cs typeface="Calibri"/>
              </a:rPr>
              <a:t>ш</a:t>
            </a:r>
            <a:r>
              <a:rPr sz="1600" spc="-30" dirty="0">
                <a:latin typeface="Calibri"/>
                <a:cs typeface="Calibri"/>
              </a:rPr>
              <a:t>к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л</a:t>
            </a:r>
            <a:r>
              <a:rPr sz="1600" spc="-15" dirty="0">
                <a:latin typeface="Calibri"/>
                <a:cs typeface="Calibri"/>
              </a:rPr>
              <a:t>ь</a:t>
            </a:r>
            <a:r>
              <a:rPr sz="1600" spc="-5" dirty="0">
                <a:latin typeface="Calibri"/>
                <a:cs typeface="Calibri"/>
              </a:rPr>
              <a:t>ными</a:t>
            </a:r>
            <a:r>
              <a:rPr sz="1600" dirty="0">
                <a:latin typeface="Calibri"/>
                <a:cs typeface="Calibri"/>
              </a:rPr>
              <a:t>	у</a:t>
            </a:r>
            <a:r>
              <a:rPr sz="1600" spc="-5" dirty="0">
                <a:latin typeface="Calibri"/>
                <a:cs typeface="Calibri"/>
              </a:rPr>
              <a:t>пра</a:t>
            </a:r>
            <a:r>
              <a:rPr sz="1600" spc="-20" dirty="0">
                <a:latin typeface="Calibri"/>
                <a:cs typeface="Calibri"/>
              </a:rPr>
              <a:t>в</a:t>
            </a:r>
            <a:r>
              <a:rPr sz="1600" spc="-10" dirty="0">
                <a:latin typeface="Calibri"/>
                <a:cs typeface="Calibri"/>
              </a:rPr>
              <a:t>ле</a:t>
            </a:r>
            <a:r>
              <a:rPr sz="1600" spc="-15" dirty="0">
                <a:latin typeface="Calibri"/>
                <a:cs typeface="Calibri"/>
              </a:rPr>
              <a:t>нч</a:t>
            </a:r>
            <a:r>
              <a:rPr sz="1600" spc="-5" dirty="0">
                <a:latin typeface="Calibri"/>
                <a:cs typeface="Calibri"/>
              </a:rPr>
              <a:t>е</a:t>
            </a:r>
            <a:r>
              <a:rPr sz="1600" spc="-15" dirty="0">
                <a:latin typeface="Calibri"/>
                <a:cs typeface="Calibri"/>
              </a:rPr>
              <a:t>с</a:t>
            </a:r>
            <a:r>
              <a:rPr sz="1600" spc="-5" dirty="0">
                <a:latin typeface="Calibri"/>
                <a:cs typeface="Calibri"/>
              </a:rPr>
              <a:t>кими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30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оман</a:t>
            </a:r>
            <a:r>
              <a:rPr sz="1600" spc="-15" dirty="0">
                <a:latin typeface="Calibri"/>
                <a:cs typeface="Calibri"/>
              </a:rPr>
              <a:t>д</a:t>
            </a:r>
            <a:r>
              <a:rPr sz="1600" spc="-5" dirty="0">
                <a:latin typeface="Calibri"/>
                <a:cs typeface="Calibri"/>
              </a:rPr>
              <a:t>ами</a:t>
            </a:r>
            <a:r>
              <a:rPr sz="1600" dirty="0">
                <a:latin typeface="Calibri"/>
                <a:cs typeface="Calibri"/>
              </a:rPr>
              <a:t>	п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25" dirty="0">
                <a:latin typeface="Calibri"/>
                <a:cs typeface="Calibri"/>
              </a:rPr>
              <a:t>з</a:t>
            </a:r>
            <a:r>
              <a:rPr sz="1600" spc="-60" dirty="0">
                <a:latin typeface="Calibri"/>
                <a:cs typeface="Calibri"/>
              </a:rPr>
              <a:t>у</a:t>
            </a:r>
            <a:r>
              <a:rPr sz="1600" spc="-10" dirty="0">
                <a:latin typeface="Calibri"/>
                <a:cs typeface="Calibri"/>
              </a:rPr>
              <a:t>л</a:t>
            </a:r>
            <a:r>
              <a:rPr sz="1600" spc="-75" dirty="0">
                <a:latin typeface="Calibri"/>
                <a:cs typeface="Calibri"/>
              </a:rPr>
              <a:t>ь</a:t>
            </a:r>
            <a:r>
              <a:rPr sz="1600" spc="-5" dirty="0">
                <a:latin typeface="Calibri"/>
                <a:cs typeface="Calibri"/>
              </a:rPr>
              <a:t>та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-5" dirty="0">
                <a:latin typeface="Calibri"/>
                <a:cs typeface="Calibri"/>
              </a:rPr>
              <a:t>ам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4596" y="2377185"/>
            <a:ext cx="31381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п.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1.7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Приложения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распоряжению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256030" algn="l"/>
                <a:tab pos="2762250" algn="l"/>
              </a:tabLst>
            </a:pPr>
            <a:r>
              <a:rPr sz="1600" spc="-5" dirty="0">
                <a:latin typeface="Calibri"/>
                <a:cs typeface="Calibri"/>
              </a:rPr>
              <a:t>Проведение	</a:t>
            </a:r>
            <a:r>
              <a:rPr sz="1600" spc="-10" dirty="0">
                <a:latin typeface="Calibri"/>
                <a:cs typeface="Calibri"/>
              </a:rPr>
              <a:t>собеседований	со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самодиагностики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4596" y="3601973"/>
            <a:ext cx="870013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п.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1.8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Приложения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распоряжению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Разработка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необходимых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изменений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программу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развития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учетом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целевых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ориентиров,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магистральных направлений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 условий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8036" y="3198876"/>
            <a:ext cx="4207764" cy="277640"/>
          </a:xfrm>
          <a:prstGeom prst="rect">
            <a:avLst/>
          </a:prstGeom>
          <a:ln w="12192">
            <a:solidFill>
              <a:srgbClr val="FF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lang="ru-RU" sz="1600" b="1" spc="-5" dirty="0" smtClean="0">
                <a:latin typeface="Calibri"/>
                <a:cs typeface="Calibri"/>
              </a:rPr>
              <a:t>По </a:t>
            </a:r>
            <a:r>
              <a:rPr sz="1600" b="1" spc="-5" dirty="0" err="1" smtClean="0">
                <a:latin typeface="Calibri"/>
                <a:cs typeface="Calibri"/>
              </a:rPr>
              <a:t>графику</a:t>
            </a:r>
            <a:r>
              <a:rPr lang="ru-RU" sz="1600" b="1" spc="-5" dirty="0" smtClean="0">
                <a:latin typeface="Calibri"/>
                <a:cs typeface="Calibri"/>
              </a:rPr>
              <a:t>, установленному в районе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3275" y="4434840"/>
            <a:ext cx="8552815" cy="309059"/>
          </a:xfrm>
          <a:prstGeom prst="rect">
            <a:avLst/>
          </a:prstGeom>
          <a:ln w="12192">
            <a:solidFill>
              <a:srgbClr val="FF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b="1" spc="-5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Этой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теме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будет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посвящен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отдельный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семинар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(3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квартал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2024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года)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27" y="70103"/>
            <a:ext cx="935736" cy="9585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1935" y="273431"/>
            <a:ext cx="6621145" cy="260985"/>
            <a:chOff x="1261935" y="273431"/>
            <a:chExt cx="6621145" cy="260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7269" y="278765"/>
              <a:ext cx="4514913" cy="2500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8418" y="323088"/>
              <a:ext cx="919099" cy="2110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3049" y="323088"/>
              <a:ext cx="1244345" cy="2058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7405" y="325628"/>
              <a:ext cx="135381" cy="1553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8861" y="323088"/>
              <a:ext cx="1691639" cy="2110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1935" y="273431"/>
              <a:ext cx="192976" cy="2100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02630" y="384683"/>
              <a:ext cx="75692" cy="3073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802630" y="384683"/>
              <a:ext cx="76200" cy="31115"/>
            </a:xfrm>
            <a:custGeom>
              <a:avLst/>
              <a:gdLst/>
              <a:ahLst/>
              <a:cxnLst/>
              <a:rect l="l" t="t" r="r" b="b"/>
              <a:pathLst>
                <a:path w="76200" h="31115">
                  <a:moveTo>
                    <a:pt x="6985" y="0"/>
                  </a:moveTo>
                  <a:lnTo>
                    <a:pt x="68834" y="0"/>
                  </a:lnTo>
                  <a:lnTo>
                    <a:pt x="70104" y="0"/>
                  </a:lnTo>
                  <a:lnTo>
                    <a:pt x="71120" y="253"/>
                  </a:lnTo>
                  <a:lnTo>
                    <a:pt x="71882" y="762"/>
                  </a:lnTo>
                  <a:lnTo>
                    <a:pt x="72771" y="1269"/>
                  </a:lnTo>
                  <a:lnTo>
                    <a:pt x="73533" y="2158"/>
                  </a:lnTo>
                  <a:lnTo>
                    <a:pt x="74041" y="3301"/>
                  </a:lnTo>
                  <a:lnTo>
                    <a:pt x="74675" y="4444"/>
                  </a:lnTo>
                  <a:lnTo>
                    <a:pt x="75057" y="6095"/>
                  </a:lnTo>
                  <a:lnTo>
                    <a:pt x="75311" y="8127"/>
                  </a:lnTo>
                  <a:lnTo>
                    <a:pt x="75565" y="10032"/>
                  </a:lnTo>
                  <a:lnTo>
                    <a:pt x="75692" y="12445"/>
                  </a:lnTo>
                  <a:lnTo>
                    <a:pt x="75692" y="15239"/>
                  </a:lnTo>
                  <a:lnTo>
                    <a:pt x="75692" y="20954"/>
                  </a:lnTo>
                  <a:lnTo>
                    <a:pt x="75184" y="25018"/>
                  </a:lnTo>
                  <a:lnTo>
                    <a:pt x="74041" y="27304"/>
                  </a:lnTo>
                  <a:lnTo>
                    <a:pt x="73025" y="29590"/>
                  </a:lnTo>
                  <a:lnTo>
                    <a:pt x="71247" y="30733"/>
                  </a:lnTo>
                  <a:lnTo>
                    <a:pt x="68834" y="30733"/>
                  </a:lnTo>
                  <a:lnTo>
                    <a:pt x="6985" y="30733"/>
                  </a:lnTo>
                  <a:lnTo>
                    <a:pt x="4445" y="30733"/>
                  </a:lnTo>
                  <a:lnTo>
                    <a:pt x="2667" y="29463"/>
                  </a:lnTo>
                  <a:lnTo>
                    <a:pt x="1650" y="27177"/>
                  </a:lnTo>
                  <a:lnTo>
                    <a:pt x="508" y="24891"/>
                  </a:lnTo>
                  <a:lnTo>
                    <a:pt x="0" y="20827"/>
                  </a:lnTo>
                  <a:lnTo>
                    <a:pt x="0" y="15239"/>
                  </a:lnTo>
                  <a:lnTo>
                    <a:pt x="0" y="9651"/>
                  </a:lnTo>
                  <a:lnTo>
                    <a:pt x="508" y="5714"/>
                  </a:lnTo>
                  <a:lnTo>
                    <a:pt x="1650" y="3428"/>
                  </a:lnTo>
                  <a:lnTo>
                    <a:pt x="2667" y="1142"/>
                  </a:lnTo>
                  <a:lnTo>
                    <a:pt x="4445" y="0"/>
                  </a:lnTo>
                  <a:lnTo>
                    <a:pt x="6985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92800" y="323088"/>
              <a:ext cx="1990216" cy="20586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929508" y="642619"/>
            <a:ext cx="3277870" cy="257810"/>
            <a:chOff x="2929508" y="642619"/>
            <a:chExt cx="3277870" cy="25781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34842" y="647953"/>
              <a:ext cx="3266694" cy="2466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29508" y="688847"/>
              <a:ext cx="2114041" cy="2110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1976" y="642619"/>
              <a:ext cx="1064895" cy="25730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51459" y="1132332"/>
            <a:ext cx="3930650" cy="58420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631825" marR="260350" indent="-364490">
              <a:lnSpc>
                <a:spcPct val="100000"/>
              </a:lnSpc>
              <a:spcBef>
                <a:spcPts val="254"/>
              </a:spcBef>
            </a:pPr>
            <a:r>
              <a:rPr sz="1600" spc="-5" dirty="0">
                <a:latin typeface="Calibri"/>
                <a:cs typeface="Calibri"/>
              </a:rPr>
              <a:t>Ежеквартальные семинары-совещания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-10" dirty="0">
                <a:latin typeface="Calibri"/>
                <a:cs typeface="Calibri"/>
              </a:rPr>
              <a:t> районными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координаторами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1459" y="1932432"/>
            <a:ext cx="3930650" cy="132334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668020">
              <a:lnSpc>
                <a:spcPct val="100000"/>
              </a:lnSpc>
              <a:spcBef>
                <a:spcPts val="265"/>
              </a:spcBef>
            </a:pPr>
            <a:r>
              <a:rPr sz="1600" spc="-5" dirty="0">
                <a:latin typeface="Calibri"/>
                <a:cs typeface="Calibri"/>
              </a:rPr>
              <a:t>Презентация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лучших</a:t>
            </a:r>
            <a:r>
              <a:rPr sz="1600" spc="-5" dirty="0">
                <a:latin typeface="Calibri"/>
                <a:cs typeface="Calibri"/>
              </a:rPr>
              <a:t> практик:</a:t>
            </a:r>
            <a:endParaRPr sz="1600">
              <a:latin typeface="Calibri"/>
              <a:cs typeface="Calibri"/>
            </a:endParaRPr>
          </a:p>
          <a:p>
            <a:pPr marL="1035685" marR="421005" indent="-608330">
              <a:lnSpc>
                <a:spcPct val="100000"/>
              </a:lnSpc>
              <a:tabLst>
                <a:tab pos="713740" algn="l"/>
              </a:tabLst>
            </a:pPr>
            <a:r>
              <a:rPr sz="1600" spc="-5" dirty="0">
                <a:latin typeface="Calibri"/>
                <a:cs typeface="Calibri"/>
              </a:rPr>
              <a:t>-	</a:t>
            </a:r>
            <a:r>
              <a:rPr sz="1600" spc="-10" dirty="0">
                <a:latin typeface="Calibri"/>
                <a:cs typeface="Calibri"/>
              </a:rPr>
              <a:t>Петербургский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международный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образовательный форум</a:t>
            </a:r>
            <a:endParaRPr sz="1600">
              <a:latin typeface="Calibri"/>
              <a:cs typeface="Calibri"/>
            </a:endParaRPr>
          </a:p>
          <a:p>
            <a:pPr marL="499109">
              <a:lnSpc>
                <a:spcPct val="100000"/>
              </a:lnSpc>
              <a:tabLst>
                <a:tab pos="785495" algn="l"/>
              </a:tabLst>
            </a:pPr>
            <a:r>
              <a:rPr sz="1600" spc="-5" dirty="0">
                <a:latin typeface="Calibri"/>
                <a:cs typeface="Calibri"/>
              </a:rPr>
              <a:t>-	</a:t>
            </a:r>
            <a:r>
              <a:rPr sz="1600" spc="-20" dirty="0">
                <a:latin typeface="Calibri"/>
                <a:cs typeface="Calibri"/>
              </a:rPr>
              <a:t>Тематический</a:t>
            </a:r>
            <a:r>
              <a:rPr sz="1600" spc="-5" dirty="0">
                <a:latin typeface="Calibri"/>
                <a:cs typeface="Calibri"/>
              </a:rPr>
              <a:t> выпуск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журнала</a:t>
            </a:r>
            <a:endParaRPr sz="1600">
              <a:latin typeface="Calibri"/>
              <a:cs typeface="Calibri"/>
            </a:endParaRPr>
          </a:p>
          <a:p>
            <a:pPr marL="96393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«Академический</a:t>
            </a:r>
            <a:r>
              <a:rPr sz="1600" spc="-5" dirty="0">
                <a:latin typeface="Calibri"/>
                <a:cs typeface="Calibri"/>
              </a:rPr>
              <a:t> вестник»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1459" y="3471671"/>
            <a:ext cx="3930650" cy="83058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203200" marR="196215" indent="-635" algn="ctr">
              <a:lnSpc>
                <a:spcPct val="100000"/>
              </a:lnSpc>
              <a:spcBef>
                <a:spcPts val="270"/>
              </a:spcBef>
            </a:pPr>
            <a:r>
              <a:rPr sz="1600" spc="-5" dirty="0">
                <a:latin typeface="Calibri"/>
                <a:cs typeface="Calibri"/>
              </a:rPr>
              <a:t>Межрайонные проектно-аналитические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погружения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для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управленческих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команд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«Управленческий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акселератор»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428744" y="1124711"/>
            <a:ext cx="3930650" cy="58547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713740" marR="704850" indent="-3175">
              <a:lnSpc>
                <a:spcPct val="100000"/>
              </a:lnSpc>
              <a:spcBef>
                <a:spcPts val="260"/>
              </a:spcBef>
            </a:pPr>
            <a:r>
              <a:rPr sz="1600" b="0" spc="-15" dirty="0">
                <a:solidFill>
                  <a:srgbClr val="000000"/>
                </a:solidFill>
                <a:latin typeface="Calibri"/>
                <a:cs typeface="Calibri"/>
              </a:rPr>
              <a:t>Консультирование </a:t>
            </a:r>
            <a:r>
              <a:rPr sz="1600" b="0" spc="-5" dirty="0">
                <a:solidFill>
                  <a:srgbClr val="000000"/>
                </a:solidFill>
                <a:latin typeface="Calibri"/>
                <a:cs typeface="Calibri"/>
              </a:rPr>
              <a:t>районных </a:t>
            </a:r>
            <a:r>
              <a:rPr sz="1600" b="0" spc="-3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0" spc="-15" dirty="0">
                <a:solidFill>
                  <a:srgbClr val="000000"/>
                </a:solidFill>
                <a:latin typeface="Calibri"/>
                <a:cs typeface="Calibri"/>
              </a:rPr>
              <a:t>координаторов</a:t>
            </a:r>
            <a:r>
              <a:rPr sz="16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1600" b="0" spc="-10" dirty="0">
                <a:solidFill>
                  <a:srgbClr val="000000"/>
                </a:solidFill>
                <a:latin typeface="Calibri"/>
                <a:cs typeface="Calibri"/>
              </a:rPr>
              <a:t> команд</a:t>
            </a:r>
            <a:r>
              <a:rPr sz="16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libri"/>
                <a:cs typeface="Calibri"/>
              </a:rPr>
              <a:t>ОО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28744" y="1932432"/>
            <a:ext cx="3930650" cy="83058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429895" marR="281305" indent="-143510">
              <a:lnSpc>
                <a:spcPct val="100000"/>
              </a:lnSpc>
              <a:spcBef>
                <a:spcPts val="265"/>
              </a:spcBef>
            </a:pPr>
            <a:r>
              <a:rPr sz="1600" spc="-10" dirty="0">
                <a:latin typeface="Calibri"/>
                <a:cs typeface="Calibri"/>
              </a:rPr>
              <a:t>Проведение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обучающих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семинаров</a:t>
            </a:r>
            <a:r>
              <a:rPr sz="1600" spc="-5" dirty="0">
                <a:latin typeface="Calibri"/>
                <a:cs typeface="Calibri"/>
              </a:rPr>
              <a:t> на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базе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региональных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стажировочных</a:t>
            </a:r>
            <a:endParaRPr sz="1600">
              <a:latin typeface="Calibri"/>
              <a:cs typeface="Calibri"/>
            </a:endParaRPr>
          </a:p>
          <a:p>
            <a:pPr marL="3098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площадок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направлениям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Проекта*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28744" y="3002279"/>
            <a:ext cx="3930650" cy="83248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20650" marR="115570" algn="ctr">
              <a:lnSpc>
                <a:spcPct val="100000"/>
              </a:lnSpc>
              <a:spcBef>
                <a:spcPts val="270"/>
              </a:spcBef>
            </a:pPr>
            <a:r>
              <a:rPr sz="1600" spc="-10" dirty="0">
                <a:latin typeface="Calibri"/>
                <a:cs typeface="Calibri"/>
              </a:rPr>
              <a:t>Обновление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содержания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программ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ДПО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реализация программ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включением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тематики</a:t>
            </a:r>
            <a:r>
              <a:rPr sz="1600" spc="-5" dirty="0">
                <a:latin typeface="Calibri"/>
                <a:cs typeface="Calibri"/>
              </a:rPr>
              <a:t> Проекта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8204" y="51815"/>
            <a:ext cx="935736" cy="95859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380359" y="4754371"/>
            <a:ext cx="50234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Calibri"/>
                <a:cs typeface="Calibri"/>
              </a:rPr>
              <a:t>*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-</a:t>
            </a:r>
            <a:r>
              <a:rPr sz="1400" i="1" spc="-5" dirty="0">
                <a:latin typeface="Calibri"/>
                <a:cs typeface="Calibri"/>
              </a:rPr>
              <a:t> информирование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будет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осуществляться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в</a:t>
            </a:r>
            <a:r>
              <a:rPr sz="1400" i="1" spc="1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канале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в</a:t>
            </a:r>
            <a:r>
              <a:rPr sz="1400" i="1" spc="1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Сферуме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1174</Words>
  <Application>Microsoft Office PowerPoint</Application>
  <PresentationFormat>Экран (16:9)</PresentationFormat>
  <Paragraphs>179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MT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Консультирование районных  координаторов и команд ОО</vt:lpstr>
      <vt:lpstr>Презентация PowerPoint</vt:lpstr>
      <vt:lpstr>Презентация PowerPoint</vt:lpstr>
      <vt:lpstr>Показатели, вызывающие наибольшие затруднения при прохождении самодиагностики</vt:lpstr>
      <vt:lpstr>Консультирование районных координаторов и команд ОО</vt:lpstr>
      <vt:lpstr>Презентация PowerPoint</vt:lpstr>
      <vt:lpstr>Цель конференции</vt:lpstr>
      <vt:lpstr>Презентация PowerPoint</vt:lpstr>
      <vt:lpstr>Районный уровень и уровень ОО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OEM</cp:lastModifiedBy>
  <cp:revision>24</cp:revision>
  <dcterms:created xsi:type="dcterms:W3CDTF">2024-03-04T09:18:47Z</dcterms:created>
  <dcterms:modified xsi:type="dcterms:W3CDTF">2024-03-04T12:46:18Z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2024-03-04T00:00:00Z</vt:filetime>
  </property>
</Properties>
</file>