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5"/>
  </p:notesMasterIdLst>
  <p:sldIdLst>
    <p:sldId id="301" r:id="rId2"/>
    <p:sldId id="257" r:id="rId3"/>
    <p:sldId id="298" r:id="rId4"/>
    <p:sldId id="299" r:id="rId5"/>
    <p:sldId id="295" r:id="rId6"/>
    <p:sldId id="300" r:id="rId7"/>
    <p:sldId id="285" r:id="rId8"/>
    <p:sldId id="297" r:id="rId9"/>
    <p:sldId id="264" r:id="rId10"/>
    <p:sldId id="277" r:id="rId11"/>
    <p:sldId id="296" r:id="rId12"/>
    <p:sldId id="294" r:id="rId13"/>
    <p:sldId id="279" r:id="rId14"/>
    <p:sldId id="292" r:id="rId15"/>
    <p:sldId id="293" r:id="rId16"/>
    <p:sldId id="280" r:id="rId17"/>
    <p:sldId id="258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91" r:id="rId27"/>
    <p:sldId id="281" r:id="rId28"/>
    <p:sldId id="282" r:id="rId29"/>
    <p:sldId id="286" r:id="rId30"/>
    <p:sldId id="287" r:id="rId31"/>
    <p:sldId id="288" r:id="rId32"/>
    <p:sldId id="284" r:id="rId33"/>
    <p:sldId id="302" r:id="rId34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88907" autoAdjust="0"/>
  </p:normalViewPr>
  <p:slideViewPr>
    <p:cSldViewPr>
      <p:cViewPr varScale="1">
        <p:scale>
          <a:sx n="78" d="100"/>
          <a:sy n="78" d="100"/>
        </p:scale>
        <p:origin x="3126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BF6145-76D4-4E1C-8E6A-F9D24AEA0B75}" type="datetimeFigureOut">
              <a:rPr lang="ru-RU"/>
              <a:pPr>
                <a:defRPr/>
              </a:pPr>
              <a:t>02.06.2025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B3FDB75-9DFB-4499-919C-B1BB1C0E4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06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07C9B-F152-4AB5-B93C-AB4EDDA35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C43BB-813D-4DA1-BC20-973EB3FF5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F9F3-77B3-4FAC-990B-5D6C022CF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133600"/>
            <a:ext cx="6172200" cy="6034088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FD7B1-7ACE-4F1B-B3F4-AB5068795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69AD6-096E-4CAD-B78F-2EE3F1A27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8451D-A07B-454C-9B3F-FC3E8F9CE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BB9B1-3015-4D19-8AEE-B2B9C26A4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F0E2E-FFA9-458B-BB9B-4B1F4043C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80E0D-2BC9-43FB-880D-7262C4DCB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26DFC-8974-45B9-9879-46F78878C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7C955-6433-4845-BFC0-17F285E4A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51C49-6401-4AEA-9123-ED2FD78BC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5715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9213" y="7532688"/>
            <a:ext cx="411162" cy="52705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69E1D2-8AF8-4D9C-A066-E7FC3EA6A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832" y="5504656"/>
            <a:ext cx="31559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Лаврова Ирина Александровна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207" y="2301081"/>
            <a:ext cx="3251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913" y="2540000"/>
            <a:ext cx="5983287" cy="3459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i="1" dirty="0">
                <a:solidFill>
                  <a:schemeClr val="accent6">
                    <a:lumMod val="75000"/>
                  </a:schemeClr>
                </a:solidFill>
              </a:rPr>
              <a:t>Папка 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классного </a:t>
            </a:r>
            <a:b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руководителя</a:t>
            </a:r>
            <a:r>
              <a:rPr lang="ru-RU" sz="6000" b="1" i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6000" b="1" i="1" dirty="0">
                <a:solidFill>
                  <a:schemeClr val="accent6">
                    <a:lumMod val="75000"/>
                  </a:schemeClr>
                </a:solidFill>
              </a:rPr>
            </a:br>
            <a:endParaRPr lang="ru-RU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3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74BC76-0814-4A4D-BC9C-369286187352}" type="slidenum">
              <a:rPr lang="ru-RU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05" y="-317529"/>
            <a:ext cx="571504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Характеристика класса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260350" y="900113"/>
            <a:ext cx="5976938" cy="668178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800" dirty="0" smtClean="0">
                <a:solidFill>
                  <a:schemeClr val="accent6">
                    <a:lumMod val="75000"/>
                  </a:schemeClr>
                </a:solidFill>
              </a:rPr>
              <a:t>       1 .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Количество учащихся: 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  из них – мальчиков: ____, девочек - 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  2000__  г.р.  - ____, в </a:t>
            </a:r>
            <a:r>
              <a:rPr lang="ru-RU" sz="1400" dirty="0" err="1" smtClean="0">
                <a:solidFill>
                  <a:schemeClr val="accent6">
                    <a:lumMod val="75000"/>
                  </a:schemeClr>
                </a:solidFill>
              </a:rPr>
              <a:t>т.ч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. девочек - 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  1999__  г.р. - ___, в </a:t>
            </a:r>
            <a:r>
              <a:rPr lang="ru-RU" sz="1400" dirty="0" err="1" smtClean="0">
                <a:solidFill>
                  <a:schemeClr val="accent6">
                    <a:lumMod val="75000"/>
                  </a:schemeClr>
                </a:solidFill>
              </a:rPr>
              <a:t>т.ч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. девочек - 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  1999__ г.р. - ____, в </a:t>
            </a:r>
            <a:r>
              <a:rPr lang="ru-RU" sz="1400" dirty="0" err="1" smtClean="0">
                <a:solidFill>
                  <a:schemeClr val="accent6">
                    <a:lumMod val="75000"/>
                  </a:schemeClr>
                </a:solidFill>
              </a:rPr>
              <a:t>т.ч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. девочек - ____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2. Изменения состава класса. Индивидуальные особенности «новеньких» 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3. Результаты учебной деятельности за прошедший учебный год: успехи учащихся, неудачи и их возможная причина 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4. Стадия развития коллектива: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5. Преобладающие общие интересы: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6. Лидеры и «отверженные» дети: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7. Учащиеся группы риска: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8. Место класса в школе: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9. Помощь и участие родителей в делах класса: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 </a:t>
            </a:r>
          </a:p>
        </p:txBody>
      </p:sp>
      <p:sp>
        <p:nvSpPr>
          <p:cNvPr id="11269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EF2AFF-9B10-44D8-84CA-09534BCEAE4B}" type="slidenum">
              <a:rPr lang="ru-RU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0"/>
            <a:ext cx="6326187" cy="1619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Социальный паспорт  класса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88913" y="1619250"/>
            <a:ext cx="6119812" cy="65484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800" b="1" u="sng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/>
              <a:t> </a:t>
            </a: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Малообеспеченные семьи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Фамилия, имя ребенка                     Ф.И.О. родителей           Место работы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                  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u="sng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Неполные семьи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Фамилия, имя ребенка                     Ф.И.О. родителей           Место работы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                                     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	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 Многодетные семьи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Фамилия, имя ребенка                     Ф.И.О. родителей           Место работы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Неблагополучные семьи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Фамилия, имя ребенка                     Ф.И.О. родителей           Место работы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</a:t>
            </a: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293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ADEB30-E064-4B8C-A823-34B2083EAB3A}" type="slidenum">
              <a:rPr lang="ru-RU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-828675"/>
            <a:ext cx="6172200" cy="2808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Дни рождения  учащихся класса</a:t>
            </a:r>
          </a:p>
        </p:txBody>
      </p:sp>
      <p:graphicFrame>
        <p:nvGraphicFramePr>
          <p:cNvPr id="25644" name="Group 44"/>
          <p:cNvGraphicFramePr>
            <a:graphicFrameLocks noGrp="1"/>
          </p:cNvGraphicFramePr>
          <p:nvPr>
            <p:ph type="tbl" idx="1"/>
          </p:nvPr>
        </p:nvGraphicFramePr>
        <p:xfrm>
          <a:off x="0" y="1042988"/>
          <a:ext cx="6308725" cy="7888287"/>
        </p:xfrm>
        <a:graphic>
          <a:graphicData uri="http://schemas.openxmlformats.org/drawingml/2006/table">
            <a:tbl>
              <a:tblPr/>
              <a:tblGrid>
                <a:gridCol w="2365772"/>
                <a:gridCol w="3942953"/>
              </a:tblGrid>
              <a:tr h="72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сентябрь     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октябрь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ноябрь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декабрь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январь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9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февраль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март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апрель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май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июнь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июль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август</a:t>
                      </a:r>
                    </a:p>
                  </a:txBody>
                  <a:tcPr marL="91431" marR="91431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7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F3D83A-B78E-4A11-B4E7-19572E1F03D2}" type="slidenum">
              <a:rPr lang="ru-RU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8" y="428596"/>
            <a:ext cx="3657604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Актив класса</a:t>
            </a:r>
            <a:endParaRPr lang="ru-RU" sz="4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0066CC"/>
              </a:solidFill>
            </a:endParaRPr>
          </a:p>
        </p:txBody>
      </p:sp>
      <p:graphicFrame>
        <p:nvGraphicFramePr>
          <p:cNvPr id="19492" name="Group 36"/>
          <p:cNvGraphicFramePr>
            <a:graphicFrameLocks noGrp="1"/>
          </p:cNvGraphicFramePr>
          <p:nvPr/>
        </p:nvGraphicFramePr>
        <p:xfrm>
          <a:off x="549275" y="2195513"/>
          <a:ext cx="5472114" cy="4321173"/>
        </p:xfrm>
        <a:graphic>
          <a:graphicData uri="http://schemas.openxmlformats.org/drawingml/2006/table">
            <a:tbl>
              <a:tblPr/>
              <a:tblGrid>
                <a:gridCol w="2736057"/>
                <a:gridCol w="2736057"/>
              </a:tblGrid>
              <a:tr h="473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Ф.И.О.</a:t>
                      </a: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2" marR="9143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3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9EFBA2-6F44-47AC-814D-6B6455D9F7F3}" type="slidenum">
              <a:rPr lang="ru-RU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60350" y="250825"/>
            <a:ext cx="6172200" cy="1452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no Pro Caption"/>
                <a:cs typeface="Times New Roman" pitchFamily="18" charset="0"/>
              </a:rPr>
              <a:t>Положение о родительском комитете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no Pro Caption"/>
                <a:cs typeface="Times New Roman" pitchFamily="18" charset="0"/>
              </a:rPr>
              <a:t>класса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(пример)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188913" y="1476375"/>
            <a:ext cx="6119812" cy="647541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ru-RU" sz="1600" dirty="0" smtClean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Родительский комитет класса — это объединение родителей для всемерного содействия педагогическому коллективу учителей, работающих в классе, классному руководителю в организации сотрудничества семьи и школы на благо учащихся класса.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Родительский комитет выбирается на родительском собрании в на­чале учебного года сроком на один учебный год.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родительский комитет класса могут быть избраны родители любого ученика класса по их желанию или по предложению большинства участников родительского собрания класса.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Председатель родительского комитета выбирается из числа избранных членов родительского комитета на первом заседании.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своей деятельности родительский комитет отчитывается перед родительским собранием.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Собрание родителей вправе потребовать от родительского комитета внеочередного отчета, если сомневается в его действиях.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Родительский комитет класса участвует в заседаниях Совета школы, в школьных конференциях, встречах родительских комитетов клас­сов со школьной администрацией.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Заседания родительского комитета класса проходят 3-4 раза в учеб­ную четверть. Принятые решения фиксируются в протоколе, который хранится у председателя родительского комитета.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родительском комитете класса принимается на заседании родительского комитета школы или на заседании Совета школы.</a:t>
            </a:r>
          </a:p>
        </p:txBody>
      </p:sp>
      <p:sp>
        <p:nvSpPr>
          <p:cNvPr id="15365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C5E7D9-5266-4E9C-86A7-B51B3D790DC1}" type="slidenum">
              <a:rPr lang="ru-RU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2"/>
          <p:cNvSpPr>
            <a:spLocks noGrp="1"/>
          </p:cNvSpPr>
          <p:nvPr>
            <p:ph idx="1"/>
          </p:nvPr>
        </p:nvSpPr>
        <p:spPr>
          <a:xfrm>
            <a:off x="0" y="539750"/>
            <a:ext cx="6381750" cy="75565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Родительский комитет класса обязан: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помогать классному руководителю в налаживании контакта с коллективом родителей;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вовлекать родителей в совместную деятельность с детьми;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влиять на формирование культуры родительского общения;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быть посредником между семьей,   школой, общественными организациями в трудных жизненных ситуациях;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стимулировать подвижничество и ответственность в воспитании подрастающего поколения;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выступать с инициативами и предложениями по улучшению образовательно-воспитательного процесса в школе;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соблюдать этические нормы в общении с учащимися, педагогами</a:t>
            </a:r>
            <a:b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их родителями.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Родительский комитет имеет право: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 участвовать в организации образовательно-воспитательного процесса в классе;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помогать классному руководителю и школе в приобретении учебников и пособий;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посещать вместе с классным руководителем учащихся на дому;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присутствовать на уроках и внеклассных мероприятиях;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высказывать свое мнение о проводимых в классе мероприятиях;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принимать совместно с классным руководителем определенные меры воздействия к тем родителям, которые не занимаются вос­питанием своих детей;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проводить беседы с проблемными учащимися;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поддерживать тесный контакт с правоохранительными органами и общественными организациями в защиту прав ребенка и семьи;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привлекать в случае необходимости различного рода специали­стов для решения проблем семьи.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D1CA8C-1308-425A-ADC2-E893934035B1}" type="slidenum">
              <a:rPr lang="ru-RU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69891" y="474634"/>
            <a:ext cx="5947214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Родительский комитет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22563" name="Group 35"/>
          <p:cNvGraphicFramePr>
            <a:graphicFrameLocks noGrp="1"/>
          </p:cNvGraphicFramePr>
          <p:nvPr/>
        </p:nvGraphicFramePr>
        <p:xfrm>
          <a:off x="620713" y="2124075"/>
          <a:ext cx="5000625" cy="5543551"/>
        </p:xfrm>
        <a:graphic>
          <a:graphicData uri="http://schemas.openxmlformats.org/drawingml/2006/table">
            <a:tbl>
              <a:tblPr/>
              <a:tblGrid>
                <a:gridCol w="2422525"/>
                <a:gridCol w="25781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Ф.И.О.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 родительского комитета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Казначей, зам. председателя по хозяйственной работе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председателя по учебной работе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председателя по воспитательной работе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Члены родительского комитета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5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DFE97-87AB-424A-ACEB-2E2806E86E5C}" type="slidenum">
              <a:rPr lang="ru-RU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672" y="765147"/>
            <a:ext cx="3177558" cy="92653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Сентябрь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" y="89874"/>
            <a:ext cx="6669360" cy="80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3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  <a:cs typeface="+mn-cs"/>
              </a:rPr>
              <a:t>План воспитательной </a:t>
            </a: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  <a:cs typeface="+mn-cs"/>
              </a:rPr>
              <a:t>работы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(пример)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3608" name="Group 56"/>
          <p:cNvGraphicFramePr>
            <a:graphicFrameLocks noGrp="1"/>
          </p:cNvGraphicFramePr>
          <p:nvPr/>
        </p:nvGraphicFramePr>
        <p:xfrm>
          <a:off x="115888" y="1763713"/>
          <a:ext cx="6121400" cy="6624639"/>
        </p:xfrm>
        <a:graphic>
          <a:graphicData uri="http://schemas.openxmlformats.org/drawingml/2006/table">
            <a:tbl>
              <a:tblPr/>
              <a:tblGrid>
                <a:gridCol w="1440330"/>
                <a:gridCol w="2768633"/>
                <a:gridCol w="1240284"/>
                <a:gridCol w="672153"/>
              </a:tblGrid>
              <a:tr h="601631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12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День Знаний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«Идет доброта по земле»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«Правила поведения в школе»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мужества, посвящённый дню начала Блокады.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 «Знакомство. Особенности физиологического развития младших школьников»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рисунков «Моя семья»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«Расскажи мне о себе»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Выборы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9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5E7A03-F6B4-447A-A15F-86841A158BBB}" type="slidenum">
              <a:rPr lang="ru-RU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744" y="-252536"/>
            <a:ext cx="2946817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Октябрь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1799" name="Group 55"/>
          <p:cNvGraphicFramePr>
            <a:graphicFrameLocks noGrp="1"/>
          </p:cNvGraphicFramePr>
          <p:nvPr/>
        </p:nvGraphicFramePr>
        <p:xfrm>
          <a:off x="115888" y="1187450"/>
          <a:ext cx="6192836" cy="6956427"/>
        </p:xfrm>
        <a:graphic>
          <a:graphicData uri="http://schemas.openxmlformats.org/drawingml/2006/table">
            <a:tbl>
              <a:tblPr/>
              <a:tblGrid>
                <a:gridCol w="1452641"/>
                <a:gridCol w="2555288"/>
                <a:gridCol w="1420359"/>
                <a:gridCol w="764548"/>
              </a:tblGrid>
              <a:tr h="815916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3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«Праздник осени»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«С детства дружбой дорожи»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Операция «Листопад» (конкурс осенних аппликаций»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Викторина на знание ПДД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 журнал «Овощи, ягоды, фрукты»– полезные продукты»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«Все профессии нужны»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Генеральная уборка кабинета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«Российский флаг»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Встреча с ветераном труда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Совместный поход в лес с учащимися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2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DF1B92-EAF1-4AC9-94CE-5C2F120C3AD8}" type="slidenum">
              <a:rPr lang="ru-RU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8760" y="-10864"/>
            <a:ext cx="1693059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Ноябрь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25656" name="Group 56"/>
          <p:cNvGraphicFramePr>
            <a:graphicFrameLocks noGrp="1"/>
          </p:cNvGraphicFramePr>
          <p:nvPr/>
        </p:nvGraphicFramePr>
        <p:xfrm>
          <a:off x="260350" y="1403350"/>
          <a:ext cx="5786437" cy="6515100"/>
        </p:xfrm>
        <a:graphic>
          <a:graphicData uri="http://schemas.openxmlformats.org/drawingml/2006/table">
            <a:tbl>
              <a:tblPr/>
              <a:tblGrid>
                <a:gridCol w="1428750"/>
                <a:gridCol w="2509837"/>
                <a:gridCol w="1133475"/>
                <a:gridCol w="714375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«Всё что знаем, угадаем»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 журнал «Прикоснись ко мне добротой»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Конкурсная программа «Речевой этикет»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рисуМернков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«Спички детям не игрушка»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«Хорошие зубы – залог здоровья»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игра «Сумка почтальона»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«Поле Чудес – Русские богатыри»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«Моя родословная»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Экскурсия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Дежурный рейд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 кого в порядке ручки тетрадки?»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6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F18B88-CAF1-43C2-AF8D-8788F5DD7333}" type="slidenum">
              <a:rPr lang="ru-RU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744" y="179512"/>
            <a:ext cx="4129651" cy="100203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  <a:ea typeface="+mn-ea"/>
                <a:cs typeface="+mn-cs"/>
              </a:rPr>
              <a:t>Содержание:</a:t>
            </a:r>
            <a:endParaRPr lang="ru-RU" sz="400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60350" y="1619250"/>
            <a:ext cx="5976938" cy="6770688"/>
          </a:xfrm>
        </p:spPr>
        <p:txBody>
          <a:bodyPr rtlCol="0">
            <a:normAutofit fontScale="92500"/>
          </a:bodyPr>
          <a:lstStyle/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1.Циклограмма работы классного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руководителя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2. Цели и задачи воспитательной      работы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3.Права и функциональные обязанности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классного руководителя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4.Список класса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5. Дни рождения учащихся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класса 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6. Визитка класса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7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. Характеристика класса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8.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Социальный паспорт класса</a:t>
            </a:r>
          </a:p>
          <a:p>
            <a:pPr marL="0" indent="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9. Анализ воспитательной работы с классом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10. Родительский комитет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11. Положение о родительском комитете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12. План воспитательной работы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13. Работа с родителями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14. Протоколы родительских собраний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15. Уровень воспитанности учащихся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16. Листок здоровья</a:t>
            </a:r>
          </a:p>
          <a:p>
            <a:pPr marL="363538" indent="-363538" algn="just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D6438A-5D3A-4020-9138-9A0CF9026C11}" type="slidenum">
              <a:rPr lang="ru-RU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744" y="-252536"/>
            <a:ext cx="2589627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Декабрь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26681" name="Group 57"/>
          <p:cNvGraphicFramePr>
            <a:graphicFrameLocks noGrp="1"/>
          </p:cNvGraphicFramePr>
          <p:nvPr/>
        </p:nvGraphicFramePr>
        <p:xfrm>
          <a:off x="188913" y="1258888"/>
          <a:ext cx="5786437" cy="6883399"/>
        </p:xfrm>
        <a:graphic>
          <a:graphicData uri="http://schemas.openxmlformats.org/drawingml/2006/table">
            <a:tbl>
              <a:tblPr/>
              <a:tblGrid>
                <a:gridCol w="1357312"/>
                <a:gridCol w="2603500"/>
                <a:gridCol w="1111250"/>
                <a:gridCol w="714375"/>
              </a:tblGrid>
              <a:tr h="665194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09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Игра «Что? Где? Когда? – Путешествие Капельки»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«Как заводить друзей»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рисунков «Зимушка-зима»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Конкурсная программа «Любители природы»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«Здоровье сгубишь- новое не купишь»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«Пожарным можешь ты не быть»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Генеральная уборка кабинета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«Поле Чудес – день Конституции»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 «Режим дня»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«Что значит для меня слово «Мама»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Мастерская Деда Мороза «Игрушка на елку»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газеты «А у нас»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0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F21B4B-9861-4DB3-A8BA-EF0C03683B83}" type="slidenum">
              <a:rPr lang="ru-RU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720" y="-180528"/>
            <a:ext cx="1693059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Январь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4871" name="Group 55"/>
          <p:cNvGraphicFramePr>
            <a:graphicFrameLocks noGrp="1"/>
          </p:cNvGraphicFramePr>
          <p:nvPr/>
        </p:nvGraphicFramePr>
        <p:xfrm>
          <a:off x="115888" y="1116013"/>
          <a:ext cx="6119813" cy="6985002"/>
        </p:xfrm>
        <a:graphic>
          <a:graphicData uri="http://schemas.openxmlformats.org/drawingml/2006/table">
            <a:tbl>
              <a:tblPr/>
              <a:tblGrid>
                <a:gridCol w="1508920"/>
                <a:gridCol w="2650670"/>
                <a:gridCol w="1140073"/>
                <a:gridCol w="820150"/>
              </a:tblGrid>
              <a:tr h="692150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 интересных сообщений «За кадром -герои мультфильмов»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творческих работ «Однажды в лесу»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веселого этикета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Классный час «Друзья Мойдодыра»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Фотоконкурс «Зима в родном селе»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Совместный поход с учащимися в зимний лес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4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34C0F5-C240-4329-BFBA-A0FA0A64CE53}" type="slidenum">
              <a:rPr lang="ru-RU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8760" y="-324544"/>
            <a:ext cx="2589627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Февраль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28727" name="Group 55"/>
          <p:cNvGraphicFramePr>
            <a:graphicFrameLocks noGrp="1"/>
          </p:cNvGraphicFramePr>
          <p:nvPr/>
        </p:nvGraphicFramePr>
        <p:xfrm>
          <a:off x="188913" y="1042988"/>
          <a:ext cx="5786437" cy="7192964"/>
        </p:xfrm>
        <a:graphic>
          <a:graphicData uri="http://schemas.openxmlformats.org/drawingml/2006/table">
            <a:tbl>
              <a:tblPr/>
              <a:tblGrid>
                <a:gridCol w="1357312"/>
                <a:gridCol w="2508250"/>
                <a:gridCol w="1135063"/>
                <a:gridCol w="785812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Сказочная викторина «От А до 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«Поле Чудес – День святого Валентина»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на лучшую поздравительную открытку ко Дню защитников отечества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Рыцарский турнир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«Волшебное слово, что ясный день»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«О вредных привычках»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Классный час «Все профессии важны»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Классный час «Мне посчастливилось родиться на Руси»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 журнал «Заботливое отношение к родителям – признак высокой культуры человека»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Культпоход в театр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газеты «А у нас»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08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0C7E9D-4426-43EE-8586-6D915F2A22C1}" type="slidenum">
              <a:rPr lang="ru-RU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1248" y="-246092"/>
            <a:ext cx="2250295" cy="1524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Март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29753" name="Group 57"/>
          <p:cNvGraphicFramePr>
            <a:graphicFrameLocks noGrp="1"/>
          </p:cNvGraphicFramePr>
          <p:nvPr/>
        </p:nvGraphicFramePr>
        <p:xfrm>
          <a:off x="260350" y="1258888"/>
          <a:ext cx="5786437" cy="7432675"/>
        </p:xfrm>
        <a:graphic>
          <a:graphicData uri="http://schemas.openxmlformats.org/drawingml/2006/table">
            <a:tbl>
              <a:tblPr/>
              <a:tblGrid>
                <a:gridCol w="1357312"/>
                <a:gridCol w="2508250"/>
                <a:gridCol w="1135063"/>
                <a:gridCol w="785812"/>
              </a:tblGrid>
              <a:tr h="504890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2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хочет стать миллионером?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рисунков к любимым сказкам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«Стоит ли смеяться»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«Ослепительная улыбка на всю жизнь»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игра «Я работаю, ребята»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Генеральная уборка кабинета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Конкурс чтецов «Государственные символы России»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 «Как помочь детям стать внимательными»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программа «Любимые мамы»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Дежурный рейд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 кого в порядке ручки тетрадки?»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газеты «А у нас»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32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0FD65D-6CD7-4F3E-B545-6717DD6D91EF}" type="slidenum">
              <a:rPr lang="ru-RU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606" y="403918"/>
            <a:ext cx="2161106" cy="13571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Апрель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0775" name="Group 55"/>
          <p:cNvGraphicFramePr>
            <a:graphicFrameLocks noGrp="1"/>
          </p:cNvGraphicFramePr>
          <p:nvPr/>
        </p:nvGraphicFramePr>
        <p:xfrm>
          <a:off x="333375" y="1692275"/>
          <a:ext cx="5786437" cy="6864351"/>
        </p:xfrm>
        <a:graphic>
          <a:graphicData uri="http://schemas.openxmlformats.org/drawingml/2006/table">
            <a:tbl>
              <a:tblPr/>
              <a:tblGrid>
                <a:gridCol w="1428750"/>
                <a:gridCol w="2436812"/>
                <a:gridCol w="1135063"/>
                <a:gridCol w="785812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«Поле чудес – В мире животных»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«Пасха»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Классный час «Мир души»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Спортивная игра «Большие прыгалки»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игра «Юные археологи»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«Поле Чудес- Государственная символика»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игра «Я и моя родня»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“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хочу рассказать о …”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56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C2B4E4-0636-4513-B4A2-271B54BC7235}" type="slidenum">
              <a:rPr lang="ru-RU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397" y="7908"/>
            <a:ext cx="2732504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Май</a:t>
            </a:r>
            <a:endParaRPr lang="ru-RU" sz="32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8967" name="Group 55"/>
          <p:cNvGraphicFramePr>
            <a:graphicFrameLocks noGrp="1"/>
          </p:cNvGraphicFramePr>
          <p:nvPr/>
        </p:nvGraphicFramePr>
        <p:xfrm>
          <a:off x="188913" y="1403350"/>
          <a:ext cx="5786437" cy="7408863"/>
        </p:xfrm>
        <a:graphic>
          <a:graphicData uri="http://schemas.openxmlformats.org/drawingml/2006/table">
            <a:tbl>
              <a:tblPr/>
              <a:tblGrid>
                <a:gridCol w="1357312"/>
                <a:gridCol w="2530475"/>
                <a:gridCol w="1112838"/>
                <a:gridCol w="785812"/>
              </a:tblGrid>
              <a:tr h="646196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</a:t>
                      </a:r>
                    </a:p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2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интеллектуальные способности»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«Окончен 1 класс»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«Общение и досуг ученика»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 журнал «Доброта, вежливость, дружба»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Операция «Капелька» (конкурс весенних аппликаций»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нравственность»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Викторина «Спроси-отвечу»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здоровье»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Зарядка в начале каждого рабочего дня (укрепления здоровья, получение заряда бодрости на весь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рисунка «Как нужно беречь своё здоровье»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Уборка класса в конце рабочего дня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Генеральная уборка кабинета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– патриот и гражданин»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Праздник Победы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рисунков на асфальте «Под мирным небом»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«Ученик и его семья»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 «Итоговое родительское собрание в 1 кл»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Культпоход в театр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Ученическое самоуправление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органов самоуправления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Поздравление именинников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Станция «Зелёный патруль». Выполнение работ по озеленению класса; уборка территории вокруг школы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80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D3E8D6-D5C5-4634-82C1-8E74993D7860}" type="slidenum">
              <a:rPr lang="ru-RU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648" y="19855"/>
            <a:ext cx="5832648" cy="128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Работа с </a:t>
            </a:r>
            <a:r>
              <a:rPr lang="ru-RU" sz="4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родителями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(пример)</a:t>
            </a:r>
            <a:endParaRPr lang="ru-RU" sz="200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2803" name="Group 35"/>
          <p:cNvGraphicFramePr>
            <a:graphicFrameLocks noGrp="1"/>
          </p:cNvGraphicFramePr>
          <p:nvPr/>
        </p:nvGraphicFramePr>
        <p:xfrm>
          <a:off x="188913" y="1258888"/>
          <a:ext cx="5929312" cy="6005513"/>
        </p:xfrm>
        <a:graphic>
          <a:graphicData uri="http://schemas.openxmlformats.org/drawingml/2006/table">
            <a:tbl>
              <a:tblPr/>
              <a:tblGrid>
                <a:gridCol w="1357312"/>
                <a:gridCol w="2643188"/>
                <a:gridCol w="1928812"/>
              </a:tblGrid>
              <a:tr h="457268">
                <a:tc>
                  <a:txBody>
                    <a:bodyPr/>
                    <a:lstStyle/>
                    <a:p>
                      <a:pPr marL="0" marR="0" lvl="0" indent="0" algn="ctr" defTabSz="9001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Темы для бесед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201">
                <a:tc>
                  <a:txBody>
                    <a:bodyPr/>
                    <a:lstStyle/>
                    <a:p>
                      <a:pPr marL="0" marR="0" lvl="0" indent="0" algn="l" defTabSz="1262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 работа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Приемы  запоминания.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Деятельность ребенка в коллективе.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Требования к орфографическому режиму ведения тетрадей.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Воспитание здорового ребенка.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Как организовать досуг ребенка в выходные дни.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Опасность пиротехники.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Приемы пересказа.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Культура поведения.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Успеваемость.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«Жизнь ребенка и его успехи в школе».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Вовлечение родителей в подготовку и проведение внеклассных мероприятий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8">
                <a:tc gridSpan="2"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Вовлечение родителей в творческую, проектную и исследовательскую деятельность младших школьников.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родителей в выпуске стенгазет, оформлении классных кабинетов.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7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семей с целью изучения соблюдения школьниками режима дня, выполнения домашнего задания, изучения семьи ребенка.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родителей в благоустройстве и озеленении, ремонте и уборке помещений.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вручение благодарственных писем родителям.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конце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4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FCDCEE-0B28-45BD-9C85-59742099F92B}" type="slidenum">
              <a:rPr lang="ru-RU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0648" y="107504"/>
            <a:ext cx="5947212" cy="1524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Протоколы родительских собраний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60350" y="1692275"/>
            <a:ext cx="5975350" cy="67595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Краткий план родительского собрания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Дата 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Обсуждаемые вопросы:_________________________________________________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Протокол №              родительского собрания от 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Присутствовали: __________ человек.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Приглашённые: 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Слушали: 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Постановили: 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Председатель род. ком. 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Секретарь _____________</a:t>
            </a:r>
            <a:r>
              <a:rPr lang="ru-RU" sz="1200" b="1" dirty="0" smtClean="0">
                <a:solidFill>
                  <a:srgbClr val="0066CC"/>
                </a:solidFill>
              </a:rPr>
              <a:t>_______________</a:t>
            </a:r>
          </a:p>
        </p:txBody>
      </p:sp>
      <p:sp>
        <p:nvSpPr>
          <p:cNvPr id="28677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E757DB-7064-4888-B942-21A417F2DF20}" type="slidenum">
              <a:rPr lang="ru-RU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0648" y="2523"/>
            <a:ext cx="6328913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Работа с «трудными детьми».</a:t>
            </a:r>
            <a:b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</a:br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Индивидуальная работа.</a:t>
            </a:r>
            <a:endParaRPr lang="ru-RU" sz="28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4902" name="Group 86"/>
          <p:cNvGraphicFramePr>
            <a:graphicFrameLocks noGrp="1"/>
          </p:cNvGraphicFramePr>
          <p:nvPr/>
        </p:nvGraphicFramePr>
        <p:xfrm>
          <a:off x="188913" y="2987675"/>
          <a:ext cx="6096000" cy="5349873"/>
        </p:xfrm>
        <a:graphic>
          <a:graphicData uri="http://schemas.openxmlformats.org/drawingml/2006/table">
            <a:tbl>
              <a:tblPr/>
              <a:tblGrid>
                <a:gridCol w="1066800"/>
                <a:gridCol w="1987550"/>
                <a:gridCol w="1897063"/>
                <a:gridCol w="1144587"/>
              </a:tblGrid>
              <a:tr h="331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Дата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Ф. И. ребенка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Тема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Результат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6632" y="1475656"/>
          <a:ext cx="5976663" cy="102299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976663"/>
              </a:tblGrid>
              <a:tr h="657230">
                <a:tc>
                  <a:txBody>
                    <a:bodyPr/>
                    <a:lstStyle/>
                    <a:p>
                      <a:pPr indent="561340" algn="just" hangingPunct="0">
                        <a:spcAft>
                          <a:spcPts val="0"/>
                        </a:spcAft>
                      </a:pPr>
                      <a:r>
                        <a:rPr lang="ru-RU" sz="1200" dirty="0"/>
                        <a:t>Индивидуальная работа с учащимися во время урока (помощь слабым во время работы на уроке и развитие сильных за счёт индивидуальных карточек с более сложными заданиями).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32" marR="65732" marT="0" marB="0"/>
                </a:tc>
              </a:tr>
              <a:tr h="342901">
                <a:tc>
                  <a:txBody>
                    <a:bodyPr/>
                    <a:lstStyle/>
                    <a:p>
                      <a:pPr indent="561340" algn="just" hangingPunct="0">
                        <a:spcAft>
                          <a:spcPts val="0"/>
                        </a:spcAft>
                      </a:pPr>
                      <a:r>
                        <a:rPr lang="ru-RU" sz="1200" dirty="0"/>
                        <a:t>Участие в общественных мероприятиях (дети выбирают задания по интересам, выполняя их, узнают много нового).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32" marR="65732" marT="0" marB="0"/>
                </a:tc>
              </a:tr>
            </a:tbl>
          </a:graphicData>
        </a:graphic>
      </p:graphicFrame>
      <p:sp>
        <p:nvSpPr>
          <p:cNvPr id="29783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C57D24-FFB7-4E9E-80C3-A44276387225}" type="slidenum">
              <a:rPr lang="ru-RU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0787" y="251520"/>
            <a:ext cx="5947213" cy="12241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Посещение родителей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graphicFrame>
        <p:nvGraphicFramePr>
          <p:cNvPr id="36994" name="Group 130"/>
          <p:cNvGraphicFramePr>
            <a:graphicFrameLocks noGrp="1"/>
          </p:cNvGraphicFramePr>
          <p:nvPr/>
        </p:nvGraphicFramePr>
        <p:xfrm>
          <a:off x="260350" y="1547813"/>
          <a:ext cx="5905500" cy="6807202"/>
        </p:xfrm>
        <a:graphic>
          <a:graphicData uri="http://schemas.openxmlformats.org/drawingml/2006/table">
            <a:tbl>
              <a:tblPr/>
              <a:tblGrid>
                <a:gridCol w="1181426"/>
                <a:gridCol w="1777020"/>
                <a:gridCol w="1479222"/>
                <a:gridCol w="1467832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Дата посещения</a:t>
                      </a: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ФИО родителя</a:t>
                      </a: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Причина посещения</a:t>
                      </a: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Результат</a:t>
                      </a: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75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C1C0CB-F289-4C23-BB3F-7ADE5FFDEB1A}" type="slidenum">
              <a:rPr lang="ru-RU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250825"/>
            <a:ext cx="617220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Права и функциональные обязанности классного руководителя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800" b="1" u="sng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Права классного руководителя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Участвовать в работе школьных структур самоуправления: педсовета, совета школы, профсоюзных и других органов школы.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2. Выступать с инициативой, вносить предложения о совершенствовании деятельности школы, выступать с деловой, конструктивной критикой.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3. Создавать собственные программы деятельности, творчески применять новые методы, формы и приемы воспитания.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4. Принимать участие в выработке документов, определяющих систему материальных доплат и стимулов за различные объемы и результаты труда.</a:t>
            </a: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Классный руководитель должен знать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Закон РФ «Об образовании».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2. Конвенцию о правах ребенка.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3. Педагогику, возрастную и социальную психологию.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4. Школьную гигиену.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5. Педагогическую этику.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6. Методику воспитательной работы.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7. Основы трудового законодательства.</a:t>
            </a:r>
            <a:endParaRPr lang="ru-RU" sz="12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Классный руководитель должен уметь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Общаться с детьми, поощряя детскую активность, ответственность, подавая собственный пример активности и ответственности.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2. Видеть и формулировать  воспитательные цели.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3. Составить план воспитательной работы в классе.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4. Организовать деятельность класса, взаимодействие воспитанников; провести воспитательное мероприятие: беседу, диспут, экскурсию, поход, классный вечер и т.д.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5. Анализировать собственную деятельность и ее результаты.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6. Организовать и провести родительское собрание.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7. Пользоваться диагностическими тестами, анкетами, вопросниками  и корректно использовать их в воспитательной работе.</a:t>
            </a:r>
          </a:p>
        </p:txBody>
      </p:sp>
      <p:sp>
        <p:nvSpPr>
          <p:cNvPr id="4101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0EB65-6437-4D12-99AC-84E09265B6FB}" type="slidenum">
              <a:rPr lang="ru-RU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4424" y="323528"/>
            <a:ext cx="5947213" cy="1524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Уровень воспитанности учащихся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214313" y="1908175"/>
            <a:ext cx="6167437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1. "Настроение"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Учащимся предлагается список учебных предметов, которые они изучают во втором классе. Рядом с каждым предметом изображены три рожицы. Ученику предоставляется право выбрать ту рожицу, которая соответствует чаще всего его настроению при изучении этого предмета,   и подчеркнуть ее на листочке бумаги.</a:t>
            </a:r>
          </a:p>
          <a:p>
            <a:pPr marL="44450"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Например, Математика - ©</a:t>
            </a:r>
          </a:p>
          <a:p>
            <a:pPr marL="44450"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Физкультура - ©	и т.д.</a:t>
            </a:r>
          </a:p>
          <a:p>
            <a:pPr marL="44450"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позволяет увидеть отношение к учению в целом и к изучению отдельных предметов. Это дает возможность классному руководителю использовать ее в работе с учителями, преподающими в классе, а также скорректировать свое взаимодействие с отдельными учениками.</a:t>
            </a:r>
          </a:p>
          <a:p>
            <a:pPr marL="44450"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2. "Остров невезения"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начале процедуры педагог объясняет учащимся следующее: "Получена радиограмма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острова Невезения. Люди, живущие на этом острове, страшно невезучие. Детям не везет в учении, взрослым - в работе. У нас с вами есть возможность помочь детям. На лист бумаги, который лежит перед вами, необходимо написать предметы, которые мешают детям жить весело и счастливо. Эти предметы вы определяете сами. Классному руководителю интересно выяснить не только какие предметы попадут в список, но и будут ли среди этих предметов школьные предметы. Такая методика позволяет определить мотивационную ценность учения для ученика, а также выявить, что является приоритетным, по его мнению, в соз­дании благоприятной обстановки вокруг него.</a:t>
            </a:r>
          </a:p>
          <a:p>
            <a:pPr marL="44450"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3. "Школа будущего"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Учащимся предлагается определить, что должно быть в школе будущего из школы сегодняшнего дня и чего быть не должно. Для этого ребятам раздаются листы бумаги, на которых они пишут под знаком (+), что должно быть под знаком (-) то, чего быть не должно. Если учащиеся относят к знаку (-) учителя, урок, то это говорит о том, что эти понятия вызывают у ученика тревожность, что не способствует формированию положительной учебной мотивации.</a:t>
            </a:r>
          </a:p>
          <a:p>
            <a:pPr marL="44450">
              <a:defRPr/>
            </a:pPr>
            <a:r>
              <a:rPr lang="ru-RU" sz="14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3B4F9A-7675-4B44-9B23-6846B60303A5}" type="slidenum">
              <a:rPr lang="ru-RU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3"/>
          <p:cNvSpPr>
            <a:spLocks noChangeArrowheads="1"/>
          </p:cNvSpPr>
          <p:nvPr/>
        </p:nvSpPr>
        <p:spPr bwMode="auto">
          <a:xfrm>
            <a:off x="19050" y="539750"/>
            <a:ext cx="6215063" cy="750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>
              <a:defRPr/>
            </a:pPr>
            <a:r>
              <a:rPr lang="ru-RU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4. "Волшебник"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Учащимся предлагается поиграть в волшебников. Каждый из них получает волшебную палочку (палочку от мороженого) и превращает школьные предметы в различных животных (по своему усмотрению). Школьные учебники раскладываются на столе, ученик подходит к столу, касается волшебной палочкой и учебник превращается в кого? Учащиеся должны объяснить, почему они превращают учебник именно в это животное. Данная методика дает возможность выразить свое эмоциональное переживание, связанное с изучением каждого учебного предмета.</a:t>
            </a:r>
          </a:p>
          <a:p>
            <a:pPr marL="44450"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5. "Дом, в котором я живу"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Учащимся класса предлагается построить на листике бумаги  поэтажный дом и заселить его значимыми для них людьми. Это могут быть и одноклассники и друзья, и родители, и родственники. Данная диагностика помогает изучить привязанность учащихся друг к  другу , к родным и близким людям, к своим товарищам.</a:t>
            </a:r>
          </a:p>
          <a:p>
            <a:pPr marL="44450"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№ 6. "Социометрия"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Учащимся класса предлагается ответить на три вопроса, которые записываются на доске или на листке бумаги. Учащиеся долж­ны назвать три фамилии своих одноклассников при ответе на каждый вопрос. Вопросы могут быть следующими:</a:t>
            </a: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ты не знаешь, что тебе задано на дом, к кому из ребят класса ты можешь обратиться за разъяснением домашнего задания.</a:t>
            </a: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ты занимаешься в кружке, в котором тебе очень интересно заниматься, кого из ребят класса ты хотел бы видеть рядом с собой?</a:t>
            </a:r>
          </a:p>
          <a:p>
            <a:pPr marL="44450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Представь себе, что у тебя есть право сформировать команду космического корабля, отправляющегося на Марс. Подумай, кто из ребят класса мог бы быть  с тобой рядом в корабле.</a:t>
            </a:r>
          </a:p>
          <a:p>
            <a:pPr marL="44450">
              <a:defRPr/>
            </a:pP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>
              <a:defRPr/>
            </a:pP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A1DC0E-958E-4A8A-A803-8C28799E628C}" type="slidenum">
              <a:rPr lang="ru-RU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4437" y="6322"/>
            <a:ext cx="5947213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Листок здоровья</a:t>
            </a:r>
            <a:endParaRPr lang="ru-RU" sz="3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692150" y="1476375"/>
            <a:ext cx="5257800" cy="6465888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21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3DA017-FABA-4C1C-9FDD-11B9D196F192}" type="slidenum">
              <a:rPr lang="ru-RU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913" y="1476375"/>
            <a:ext cx="6226175" cy="345916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i="1" dirty="0" smtClean="0"/>
              <a:t>Спасибо за внимание!</a:t>
            </a:r>
            <a:endParaRPr lang="ru-RU" sz="3600" i="1" dirty="0"/>
          </a:p>
        </p:txBody>
      </p:sp>
      <p:sp>
        <p:nvSpPr>
          <p:cNvPr id="35845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CDAE01-0F95-4380-9449-C6EF431B8BB4}" type="slidenum">
              <a:rPr lang="ru-RU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0"/>
            <a:ext cx="617220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Функциональные обязанности классного руководителя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476375"/>
            <a:ext cx="5965825" cy="66246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1. Организация деятельности классного коллектива: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Ведение журнала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Распределение поручений, работа с активом класса, направление учеников в совет школы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Организация дежурства по классу, школе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Забота о внешнем виде воспитанников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Организация питания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2. Организация учебной работы классного коллектива: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Контроль за посещаемостью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Забота о заболевших школьниках, пропустивших много уроков, обеспечение им помощи в учебе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Создание обстановки, благоприятствующей учебе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Координация деятельности учителей, работающих в классе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Работа с ученическими дневниками, контакт с родителями по поводу успеваемости и дисциплины ученика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Создание условий для развития одаренных детей, для развития их познавательных интересов, расширения кругозора учащихся (вовлечение в кружки, факультативы, конкурсы, олимпиады, организация устных журналов, экскурсий, посещение выставок)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Развитие умений школьников организовать свой труд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Забота о круге чтения (рекомендации учителей-предметников, помощь в выборе книг)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3. Организация </a:t>
            </a:r>
            <a:r>
              <a:rPr lang="ru-RU" sz="1400" b="1" u="sng" dirty="0" err="1" smtClean="0">
                <a:solidFill>
                  <a:schemeClr val="accent6">
                    <a:lumMod val="75000"/>
                  </a:schemeClr>
                </a:solidFill>
              </a:rPr>
              <a:t>внеучебной</a:t>
            </a: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 жизни класса: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Создание благоприятного микроклимата в классе, регулирование межличностных отношений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Воспитание ответственности перед коллективом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Организация творческих дел в классе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Всемерное вовлечение в общественно полезную деятельность, воспитание доброты и милосердия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Охрана и укрепление здоровья, вовлечение в физкультурную, спортивную работу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Организация спортивных игр, соревнований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5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A4DBE6-CA4F-4575-BE72-0E85371B7848}" type="slidenum">
              <a:rPr lang="ru-RU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196975" y="-396875"/>
            <a:ext cx="4903788" cy="18478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Визитка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класса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пример)</a:t>
            </a:r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08050" y="971550"/>
            <a:ext cx="5461000" cy="72009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400" b="1" i="1" u="sng" dirty="0" smtClean="0">
                <a:solidFill>
                  <a:schemeClr val="accent6">
                    <a:lumMod val="75000"/>
                  </a:schemeClr>
                </a:solidFill>
              </a:rPr>
              <a:t>Девиз: </a:t>
            </a:r>
            <a:endParaRPr lang="ru-RU" sz="14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</a:rPr>
              <a:t>  </a:t>
            </a:r>
            <a:endParaRPr lang="ru-RU" sz="14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i="1" u="sng" dirty="0" smtClean="0">
                <a:solidFill>
                  <a:schemeClr val="accent6">
                    <a:lumMod val="75000"/>
                  </a:schemeClr>
                </a:solidFill>
              </a:rPr>
              <a:t>Наши </a:t>
            </a:r>
            <a:r>
              <a:rPr lang="ru-RU" sz="1400" b="1" i="1" u="sng" dirty="0" smtClean="0">
                <a:solidFill>
                  <a:schemeClr val="accent6">
                    <a:lumMod val="75000"/>
                  </a:schemeClr>
                </a:solidFill>
              </a:rPr>
              <a:t>законы.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 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Закон дружбы: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Один за всех и все за одного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   Закон времени: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Точность – вежливость королей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Закон слова и дела: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 Критикуя, предлагай. Предлагая, делай. 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   Закон поднятой руки: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Если поднята рука,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Значит – все молчат пока.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   Закон дома: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Класс  наш – нам общий дом.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Чистоту храните в нём.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  Закон песни: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Без песни ни дня, без песни ни шагу.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В ней черпаем творчество, доброту и отвагу.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  Закон природы: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Мир природы – мир прекрасный.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  Не губи её напрасно.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       </a:t>
            </a:r>
            <a:r>
              <a:rPr lang="ru-RU" sz="1400" b="1" i="1" u="sng" dirty="0" smtClean="0">
                <a:solidFill>
                  <a:schemeClr val="accent6">
                    <a:lumMod val="75000"/>
                  </a:schemeClr>
                </a:solidFill>
              </a:rPr>
              <a:t>Заповеди ученика.</a:t>
            </a:r>
            <a:endParaRPr lang="ru-RU" sz="1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i="1" dirty="0" smtClean="0">
                <a:solidFill>
                  <a:schemeClr val="accent6">
                    <a:lumMod val="75000"/>
                  </a:schemeClr>
                </a:solidFill>
              </a:rPr>
              <a:t>  -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Не отнимай чужого, но и всё своё не отдавай.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- Попросили – дай, попытаются отнять – старайся защищать.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- Не дерись без обиды, не обижайся без дела.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- Не будь грязнулей.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- Сам ни к кому не приставай.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- Из-за отметки не плач, будь гордым.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- Уважай старших, заботься о младших.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- Иди в школу с хорошим настроением.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- Никогда не ябедничай.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  </a:t>
            </a:r>
          </a:p>
        </p:txBody>
      </p:sp>
      <p:sp>
        <p:nvSpPr>
          <p:cNvPr id="6149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33E4CB-4B77-4DCA-A4E2-7275ACA91782}" type="slidenum">
              <a:rPr lang="ru-RU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-323850"/>
            <a:ext cx="6172200" cy="2089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Анализ воспитательной работы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с классом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476374"/>
            <a:ext cx="6265863" cy="666752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1. Какие цели и задачи ставились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2. Какие средства использовались для решения поставленных     задач: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3. Результаты воспитательной работы (соответствие их поставленным целям):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4. Наиболее эффективные средства: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5. Нерешенные проблемы: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 6. Цели и задачи дальнейшей работы: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_____________________________________________________________________________________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3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1E0F67-3BBD-4B9B-8217-8AEE76477C9B}" type="slidenum">
              <a:rPr lang="ru-RU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47" y="329850"/>
            <a:ext cx="6136981" cy="13562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Цель: </a:t>
            </a:r>
            <a:r>
              <a:rPr lang="ru-RU" sz="1800" dirty="0" smtClean="0">
                <a:latin typeface="Book Antiqua" pitchFamily="18" charset="0"/>
              </a:rPr>
              <a:t/>
            </a:r>
            <a:br>
              <a:rPr lang="ru-RU" sz="1800" dirty="0" smtClean="0">
                <a:latin typeface="Book Antiqua" pitchFamily="18" charset="0"/>
              </a:rPr>
            </a:br>
            <a:r>
              <a:rPr lang="ru-RU" sz="1800" dirty="0" smtClean="0">
                <a:latin typeface="Book Antiqua" pitchFamily="18" charset="0"/>
              </a:rPr>
              <a:t> Выявить и развить добрые наклонности детей живой практической деятельностью, воспитывать внутренние качества, развивать их душу, ум, здоровье</a:t>
            </a:r>
            <a:r>
              <a:rPr lang="ru-RU" sz="1600" dirty="0" smtClean="0">
                <a:latin typeface="Book Antiqua" pitchFamily="18" charset="0"/>
              </a:rPr>
              <a:t>.</a:t>
            </a:r>
            <a:endParaRPr lang="ru-RU" sz="1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188913" y="2051050"/>
            <a:ext cx="6192837" cy="659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282575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Arial" charset="0"/>
              </a:rPr>
              <a:t>Задачи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: На основе изучения личности учащихся, их интересов, стремлений и желаний создать максимум условий для физического, интеллектуального, нравственного и духовного развития детей.</a:t>
            </a:r>
          </a:p>
          <a:p>
            <a:pPr marL="457200" indent="-282575">
              <a:lnSpc>
                <a:spcPct val="80000"/>
              </a:lnSpc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Оказание помощи ребенку в преодолении трудностей в различных видах деятельности, формирование самостоятельности.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Развитие интеллекта средствами внеклассной работы.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Формирование потребности в творческой деятельности.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Развитие художественно-эстетических способностей.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Воспитание общительности, своей общности с коллективом, духа товарищества и сотрудничества, желания оказывать помощь друг другу.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Способствовать созданию у детей ярких эмоциональных представлений о нашей Родине, об окружающем мире и приобщению к национальным традициям.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Формирование жизненно важных трудовых навыков и нравственных представлений: формирование у детей таких ценных качеств и привычек поведения, как стремление говорить правду, поступать по справедливости, стремление быть смелым, организованным, исполнительным, уважительным, нетерпимым к лени, зазнайству, грубости, лжи.</a:t>
            </a:r>
          </a:p>
          <a:p>
            <a:pPr marL="457200" indent="-282575"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 Воспитание любви к чтению, развитие любознательности, любви к природе, к здоровому образу жизни.</a:t>
            </a:r>
          </a:p>
        </p:txBody>
      </p:sp>
      <p:sp>
        <p:nvSpPr>
          <p:cNvPr id="8197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3210A4-D05D-4E44-B6F9-608C1EEA644D}" type="slidenum">
              <a:rPr lang="ru-RU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-468313"/>
            <a:ext cx="6172200" cy="23399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Циклограмма работы 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классного руководителя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76250" y="1547813"/>
            <a:ext cx="5761038" cy="603408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400" u="sng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Ежедневно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900" dirty="0" smtClean="0">
                <a:solidFill>
                  <a:schemeClr val="accent6">
                    <a:lumMod val="75000"/>
                  </a:schemeClr>
                </a:solidFill>
              </a:rPr>
              <a:t>      1.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Работа с опаздывающими и выяснение причин отсутствия учащихся.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2. Организация питания учащихся.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3. Организация дежурства в классном кабинете.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4. Индивидуальная работа с учащимися.</a:t>
            </a: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Еженедельно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1. Проверка дневников учащихся.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2. Проведение мероприятий в классе по плану.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3. Работа с родителями (по ситуации).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4. Работа с учителями предметниками (по ситуации).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5. контроль посещения ребенка занятий по внеурочной деятельности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Каждый месяц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1. Посещение уроков в своем классе.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2. Консультации у школьного психолога.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3. Встреча с родительским активом.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4. Совещание по планированию работы.</a:t>
            </a: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Один раз в четверть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1. Оформление классного журнала по итогам четверти.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2. Семинар классных руководителей.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3. Анализ выполнения плана работы за четверть, коррекция плана воспитательной работы на новую четверть.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4. Проведение родительского собрания.</a:t>
            </a: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1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Один раз в год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1. Проведение открытого мероприятия.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2. Оформление личных дел учащихся.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3. Анализ и составление плана работы класса.                                   </a:t>
            </a: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21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F2ACF7-8ED7-4B62-A066-4DB634FA95FC}" type="slidenum">
              <a:rPr lang="ru-RU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0688" y="-180528"/>
            <a:ext cx="3295566" cy="15964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no Pro Caption" pitchFamily="18" charset="0"/>
              </a:rPr>
              <a:t>Список класса</a:t>
            </a:r>
            <a:endParaRPr lang="ru-RU" sz="36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no Pro Caption" pitchFamily="18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60350" y="1042988"/>
            <a:ext cx="6172200" cy="6034087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endParaRPr lang="ru-RU" sz="1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5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A4E254-AEBE-4C16-8AA6-2D06BF2E7FE8}" type="slidenum">
              <a:rPr lang="ru-RU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1433</TotalTime>
  <Words>3423</Words>
  <Application>Microsoft Office PowerPoint</Application>
  <PresentationFormat>Экран (4:3)</PresentationFormat>
  <Paragraphs>683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Arno Pro Caption</vt:lpstr>
      <vt:lpstr>Book Antiqua</vt:lpstr>
      <vt:lpstr>Calibri</vt:lpstr>
      <vt:lpstr>Cambria</vt:lpstr>
      <vt:lpstr>Times New Roman</vt:lpstr>
      <vt:lpstr>Соседство</vt:lpstr>
      <vt:lpstr>Папка  классного  руководителя </vt:lpstr>
      <vt:lpstr>Содержание:</vt:lpstr>
      <vt:lpstr>Права и функциональные обязанности классного руководителя</vt:lpstr>
      <vt:lpstr>Функциональные обязанности классного руководителя</vt:lpstr>
      <vt:lpstr>Визитка класса (пример)</vt:lpstr>
      <vt:lpstr>Анализ воспитательной работы с классом </vt:lpstr>
      <vt:lpstr>Цель:   Выявить и развить добрые наклонности детей живой практической деятельностью, воспитывать внутренние качества, развивать их душу, ум, здоровье.</vt:lpstr>
      <vt:lpstr>Циклограмма работы  классного руководителя</vt:lpstr>
      <vt:lpstr>Список класса</vt:lpstr>
      <vt:lpstr>Характеристика класса</vt:lpstr>
      <vt:lpstr>Социальный паспорт  класса</vt:lpstr>
      <vt:lpstr>Дни рождения  учащихся класса</vt:lpstr>
      <vt:lpstr>Актив класса</vt:lpstr>
      <vt:lpstr>Положение о родительском комитете класса (пример)</vt:lpstr>
      <vt:lpstr>Презентация PowerPoint</vt:lpstr>
      <vt:lpstr>Родительский комитет</vt:lpstr>
      <vt:lpstr>Сентябрь</vt:lpstr>
      <vt:lpstr>Октябрь</vt:lpstr>
      <vt:lpstr>Ноябрь</vt:lpstr>
      <vt:lpstr>Декабрь</vt:lpstr>
      <vt:lpstr>Январь</vt:lpstr>
      <vt:lpstr>Февраль</vt:lpstr>
      <vt:lpstr>Март</vt:lpstr>
      <vt:lpstr>Апрель</vt:lpstr>
      <vt:lpstr>Май</vt:lpstr>
      <vt:lpstr>Работа с родителями (пример)</vt:lpstr>
      <vt:lpstr>Протоколы родительских собраний</vt:lpstr>
      <vt:lpstr>Работа с «трудными детьми». Индивидуальная работа.</vt:lpstr>
      <vt:lpstr>Посещение родителей</vt:lpstr>
      <vt:lpstr>Уровень воспитанности учащихся</vt:lpstr>
      <vt:lpstr>Презентация PowerPoint</vt:lpstr>
      <vt:lpstr>Листок здоровья</vt:lpstr>
      <vt:lpstr>Спасибо за внимание!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Папка классного руководителя</dc:title>
  <dc:creator>user</dc:creator>
  <cp:lastModifiedBy>VorobievaLO</cp:lastModifiedBy>
  <cp:revision>130</cp:revision>
  <dcterms:created xsi:type="dcterms:W3CDTF">2009-05-29T05:27:00Z</dcterms:created>
  <dcterms:modified xsi:type="dcterms:W3CDTF">2025-06-02T12:59:48Z</dcterms:modified>
</cp:coreProperties>
</file>