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5" r:id="rId2"/>
    <p:sldId id="269" r:id="rId3"/>
    <p:sldId id="276" r:id="rId4"/>
    <p:sldId id="282" r:id="rId5"/>
    <p:sldId id="277" r:id="rId6"/>
    <p:sldId id="278" r:id="rId7"/>
    <p:sldId id="279" r:id="rId8"/>
    <p:sldId id="280" r:id="rId9"/>
    <p:sldId id="281" r:id="rId1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0FFDA-41DA-4BA7-8EDE-5F3721ABCFB3}" type="datetimeFigureOut">
              <a:rPr lang="ru-RU" smtClean="0"/>
              <a:t>05.06.2025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A59A5-D2ED-44FB-917A-ABBB59868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222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A59A5-D2ED-44FB-917A-ABBB59868CB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541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A59A5-D2ED-44FB-917A-ABBB59868CB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906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A59A5-D2ED-44FB-917A-ABBB59868CB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986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A59A5-D2ED-44FB-917A-ABBB59868CB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178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A59A5-D2ED-44FB-917A-ABBB59868CB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807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1A69B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A6A6A6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59663"/>
            <a:ext cx="969264" cy="112166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878568" y="359663"/>
            <a:ext cx="1839595" cy="0"/>
          </a:xfrm>
          <a:custGeom>
            <a:avLst/>
            <a:gdLst/>
            <a:ahLst/>
            <a:cxnLst/>
            <a:rect l="l" t="t" r="r" b="b"/>
            <a:pathLst>
              <a:path w="1839595">
                <a:moveTo>
                  <a:pt x="0" y="0"/>
                </a:moveTo>
                <a:lnTo>
                  <a:pt x="1839213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1A69B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A6A6A6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1A69B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A6A6A6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1A69B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A6A6A6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A6A6A6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5468" y="371093"/>
            <a:ext cx="6729095" cy="1134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1A69B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6110" y="2308860"/>
            <a:ext cx="8467090" cy="347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93601" y="6492559"/>
            <a:ext cx="186690" cy="24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A6A6A6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base.garant.ru/411905020/" TargetMode="External"/><Relationship Id="rId4" Type="http://schemas.openxmlformats.org/officeDocument/2006/relationships/hyperlink" Target="https://base.garant.ru/7029136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3" name="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44200" y="-136284"/>
            <a:ext cx="1295400" cy="1860388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xmlns="" id="{D4E36E57-0D18-4A51-A301-DF6EA5A5EDD4}"/>
              </a:ext>
            </a:extLst>
          </p:cNvPr>
          <p:cNvSpPr txBox="1"/>
          <p:nvPr/>
        </p:nvSpPr>
        <p:spPr>
          <a:xfrm>
            <a:off x="1828800" y="347054"/>
            <a:ext cx="90497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ГБУ ДППО ЦПКС «Информационно-методический центр» Василеостровского района Санкт-Петербурга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28800" y="2362200"/>
            <a:ext cx="7467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spc="-25" dirty="0">
                <a:solidFill>
                  <a:srgbClr val="002060"/>
                </a:solidFill>
                <a:latin typeface="Bahnschrift Condensed" panose="020B0502040204020203" pitchFamily="34" charset="0"/>
              </a:rPr>
              <a:t>Об изменениях в образовании с</a:t>
            </a:r>
          </a:p>
          <a:p>
            <a:pPr algn="ctr"/>
            <a:r>
              <a:rPr lang="ru-RU" sz="4400" b="1" spc="-25" dirty="0">
                <a:solidFill>
                  <a:srgbClr val="002060"/>
                </a:solidFill>
                <a:latin typeface="Bahnschrift Condensed" panose="020B0502040204020203" pitchFamily="34" charset="0"/>
              </a:rPr>
              <a:t>1 сентября 2025 года</a:t>
            </a:r>
            <a:endParaRPr lang="ru-RU" sz="44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32" y="384335"/>
            <a:ext cx="1600200" cy="819150"/>
          </a:xfrm>
          <a:prstGeom prst="rect">
            <a:avLst/>
          </a:prstGeom>
        </p:spPr>
      </p:pic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D4E36E57-0D18-4A51-A301-DF6EA5A5EDD4}"/>
              </a:ext>
            </a:extLst>
          </p:cNvPr>
          <p:cNvSpPr txBox="1"/>
          <p:nvPr/>
        </p:nvSpPr>
        <p:spPr>
          <a:xfrm>
            <a:off x="1905001" y="5884531"/>
            <a:ext cx="7772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2025 год</a:t>
            </a:r>
          </a:p>
        </p:txBody>
      </p:sp>
    </p:spTree>
    <p:extLst>
      <p:ext uri="{BB962C8B-B14F-4D97-AF65-F5344CB8AC3E}">
        <p14:creationId xmlns:p14="http://schemas.microsoft.com/office/powerpoint/2010/main" val="61524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90600" y="152400"/>
            <a:ext cx="11049000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ts val="2160"/>
              </a:lnSpc>
            </a:pP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Приказ</a:t>
            </a:r>
            <a:r>
              <a:rPr lang="ru-RU" b="1" i="1" spc="-4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+mj-lt"/>
                <a:cs typeface="Tahoma"/>
              </a:rPr>
              <a:t>Минпросвещения</a:t>
            </a:r>
            <a:r>
              <a:rPr lang="ru-RU" b="1" i="1" spc="-3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России</a:t>
            </a:r>
            <a:r>
              <a:rPr lang="ru-RU" b="1" i="1" spc="-4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от</a:t>
            </a:r>
            <a:r>
              <a:rPr lang="ru-RU" b="1" i="1" spc="-2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9</a:t>
            </a:r>
            <a:r>
              <a:rPr lang="ru-RU" b="1" i="1" spc="-1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октября</a:t>
            </a:r>
            <a:r>
              <a:rPr lang="ru-RU" b="1" i="1" spc="-3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2024</a:t>
            </a:r>
            <a:r>
              <a:rPr lang="ru-RU" b="1" i="1" spc="-1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г.</a:t>
            </a:r>
            <a:r>
              <a:rPr lang="ru-RU" b="1" i="1" spc="-2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№</a:t>
            </a:r>
            <a:r>
              <a:rPr lang="ru-RU" b="1" i="1" spc="-2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spc="-25" dirty="0">
                <a:solidFill>
                  <a:srgbClr val="002060"/>
                </a:solidFill>
                <a:latin typeface="+mj-lt"/>
                <a:cs typeface="Tahoma"/>
              </a:rPr>
              <a:t>704</a:t>
            </a:r>
            <a:endParaRPr lang="ru-RU" i="1" dirty="0">
              <a:solidFill>
                <a:srgbClr val="002060"/>
              </a:solidFill>
              <a:latin typeface="+mj-lt"/>
              <a:cs typeface="Tahoma"/>
            </a:endParaRPr>
          </a:p>
          <a:p>
            <a:pPr marL="12700" marR="5080" algn="ctr">
              <a:lnSpc>
                <a:spcPts val="1920"/>
              </a:lnSpc>
            </a:pP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«О</a:t>
            </a:r>
            <a:r>
              <a:rPr lang="ru-RU" b="1" i="1" spc="-2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внесении</a:t>
            </a:r>
            <a:r>
              <a:rPr lang="ru-RU" b="1" i="1" spc="-3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изменений</a:t>
            </a:r>
            <a:r>
              <a:rPr lang="ru-RU" b="1" i="1" spc="-4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в</a:t>
            </a:r>
            <a:r>
              <a:rPr lang="ru-RU" b="1" i="1" spc="-1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некоторые</a:t>
            </a:r>
            <a:r>
              <a:rPr lang="ru-RU" b="1" i="1" spc="-4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приказы</a:t>
            </a:r>
            <a:r>
              <a:rPr lang="ru-RU" b="1" i="1" spc="-5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latin typeface="+mj-lt"/>
                <a:cs typeface="Tahoma"/>
              </a:rPr>
              <a:t>Министерства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просвещения</a:t>
            </a:r>
            <a:r>
              <a:rPr lang="ru-RU" b="1" i="1" spc="-7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Российской</a:t>
            </a:r>
            <a:r>
              <a:rPr lang="ru-RU" b="1" i="1" spc="-7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Федерации,</a:t>
            </a:r>
            <a:r>
              <a:rPr lang="ru-RU" b="1" i="1" spc="-4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касающиеся</a:t>
            </a:r>
            <a:r>
              <a:rPr lang="ru-RU" b="1" i="1" spc="-6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latin typeface="+mj-lt"/>
                <a:cs typeface="Tahoma"/>
              </a:rPr>
              <a:t>федеральных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образовательных</a:t>
            </a:r>
            <a:r>
              <a:rPr lang="ru-RU" b="1" i="1" spc="-6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программ</a:t>
            </a:r>
            <a:r>
              <a:rPr lang="ru-RU" b="1" i="1" spc="-3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latin typeface="+mj-lt"/>
                <a:cs typeface="Tahoma"/>
              </a:rPr>
              <a:t>начального</a:t>
            </a:r>
            <a:r>
              <a:rPr lang="ru-RU" b="1" i="1" spc="-2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общего</a:t>
            </a:r>
            <a:r>
              <a:rPr lang="ru-RU" b="1" i="1" spc="-6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latin typeface="+mj-lt"/>
                <a:cs typeface="Tahoma"/>
              </a:rPr>
              <a:t>образования,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основного</a:t>
            </a:r>
            <a:r>
              <a:rPr lang="ru-RU" b="1" i="1" spc="-4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общего</a:t>
            </a:r>
            <a:r>
              <a:rPr lang="ru-RU" b="1" i="1" spc="-4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образования</a:t>
            </a:r>
            <a:r>
              <a:rPr lang="ru-RU" b="1" i="1" spc="-5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и</a:t>
            </a:r>
            <a:r>
              <a:rPr lang="ru-RU" b="1" i="1" spc="-4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среднего</a:t>
            </a:r>
            <a:r>
              <a:rPr lang="ru-RU" b="1" i="1" spc="-20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+mj-lt"/>
                <a:cs typeface="Tahoma"/>
              </a:rPr>
              <a:t>общего</a:t>
            </a:r>
            <a:r>
              <a:rPr lang="ru-RU" b="1" i="1" spc="-45" dirty="0">
                <a:solidFill>
                  <a:srgbClr val="002060"/>
                </a:solidFill>
                <a:latin typeface="+mj-lt"/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latin typeface="+mj-lt"/>
                <a:cs typeface="Tahoma"/>
              </a:rPr>
              <a:t>образования»</a:t>
            </a:r>
            <a:endParaRPr lang="ru-RU" i="1" dirty="0">
              <a:solidFill>
                <a:srgbClr val="002060"/>
              </a:solidFill>
              <a:latin typeface="+mj-lt"/>
              <a:cs typeface="Tahom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516327"/>
              </p:ext>
            </p:extLst>
          </p:nvPr>
        </p:nvGraphicFramePr>
        <p:xfrm>
          <a:off x="657224" y="1583096"/>
          <a:ext cx="10877549" cy="5154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9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527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6834">
                <a:tc>
                  <a:txBody>
                    <a:bodyPr/>
                    <a:lstStyle/>
                    <a:p>
                      <a:pPr marL="499109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Изменения</a:t>
                      </a:r>
                      <a:endParaRPr sz="1800" dirty="0">
                        <a:latin typeface="Tahoma"/>
                        <a:cs typeface="Tahoma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69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НОО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69B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ООО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69B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СОО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69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46017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Учебные</a:t>
                      </a:r>
                      <a:r>
                        <a:rPr sz="1400" spc="-8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spc="-1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планы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9664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Изменены</a:t>
                      </a:r>
                      <a:r>
                        <a:rPr sz="1400" spc="-6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общее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количество</a:t>
                      </a:r>
                      <a:r>
                        <a:rPr sz="1400" spc="-45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часов</a:t>
                      </a:r>
                      <a:endParaRPr sz="1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91440" marR="206375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</a:t>
                      </a:r>
                      <a:r>
                        <a:rPr sz="1400" spc="-7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максимально</a:t>
                      </a:r>
                      <a:r>
                        <a:rPr sz="1400" spc="-65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допустимая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нагрузка</a:t>
                      </a:r>
                      <a:r>
                        <a:rPr sz="1400" spc="-2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</a:t>
                      </a:r>
                      <a:r>
                        <a:rPr sz="1400" spc="-2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sz="1400" spc="-3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классе</a:t>
                      </a:r>
                      <a:endParaRPr sz="1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(с</a:t>
                      </a:r>
                      <a:r>
                        <a:rPr sz="1400" spc="-35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учетом 16</a:t>
                      </a:r>
                      <a:r>
                        <a:rPr sz="1400" spc="-25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часов</a:t>
                      </a:r>
                      <a:endParaRPr sz="1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</a:t>
                      </a:r>
                      <a:r>
                        <a:rPr sz="1400" spc="-35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сентябре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sz="1400" spc="-2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spc="-10" dirty="0" err="1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октябре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i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71501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Изменен минимальный объем аудиторной работы обучающихся за пять учебных лет: было 5058, стало 5338.     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Изменено</a:t>
                      </a:r>
                      <a:r>
                        <a:rPr lang="ru-RU" sz="1400" spc="-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spc="-1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количество 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часов</a:t>
                      </a:r>
                      <a:r>
                        <a:rPr lang="ru-RU" sz="1400" spc="-15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</a:t>
                      </a:r>
                      <a:r>
                        <a:rPr lang="ru-RU" sz="1400" spc="-35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spc="-1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истории 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</a:t>
                      </a:r>
                      <a:r>
                        <a:rPr lang="ru-RU" sz="1400" spc="-1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обществознанию</a:t>
                      </a: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Изменен минимальный объем аудиторной работы обучающихся за два учебных года : было 2170 , стало 2312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5981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spc="-1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91440" algn="ct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учебных</a:t>
                      </a:r>
                      <a:r>
                        <a:rPr sz="1400" spc="-85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spc="-1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предметов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Добавлены кодификаторы</a:t>
                      </a:r>
                    </a:p>
                    <a:p>
                      <a:r>
                        <a:rPr lang="ru-RU" sz="1400" b="0" i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распределенных по классам проверяемых требований к результатам ООП НОО</a:t>
                      </a:r>
                      <a:endParaRPr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Добавлены кодификаторы требований к результатам освоения ООП ООО по учебным предметам.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Изменение</a:t>
                      </a:r>
                      <a:r>
                        <a:rPr sz="1400" spc="-11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spc="-1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содержания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учебных</a:t>
                      </a:r>
                      <a:r>
                        <a:rPr sz="1400" spc="-8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предметов</a:t>
                      </a:r>
                      <a:r>
                        <a:rPr sz="1400" spc="-7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spc="-1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«История»,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«Обществознание»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Добавлены кодификаторы требований к результатам освоения ООП СОО по учебным предметам.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9207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курсу «Вероятность и статистика» произошли изменения в распределении содержания предмета по годам изучения. Содержание 11 класса по некоторым темам перенесено в 10 класс</a:t>
                      </a: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0720"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Внеурочная</a:t>
                      </a:r>
                      <a:r>
                        <a:rPr sz="14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деятельность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Один</a:t>
                      </a:r>
                      <a:r>
                        <a:rPr sz="14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час</a:t>
                      </a:r>
                      <a:r>
                        <a:rPr sz="14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4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неделю</a:t>
                      </a:r>
                      <a:r>
                        <a:rPr sz="14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для</a:t>
                      </a:r>
                      <a:r>
                        <a:rPr sz="14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обучающихся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6–11</a:t>
                      </a:r>
                      <a:r>
                        <a:rPr sz="14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классов</a:t>
                      </a:r>
                      <a:r>
                        <a:rPr sz="14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рекомендуется</a:t>
                      </a:r>
                      <a:endParaRPr sz="14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отводить</a:t>
                      </a:r>
                      <a:r>
                        <a:rPr sz="14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на</a:t>
                      </a:r>
                      <a:r>
                        <a:rPr sz="14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внеурочное</a:t>
                      </a:r>
                      <a:r>
                        <a:rPr sz="14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занятие</a:t>
                      </a:r>
                      <a:r>
                        <a:rPr sz="14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«Россия</a:t>
                      </a:r>
                      <a:r>
                        <a:rPr sz="14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–</a:t>
                      </a:r>
                      <a:r>
                        <a:rPr sz="14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мои</a:t>
                      </a:r>
                      <a:r>
                        <a:rPr sz="14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горизонты»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25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430ED0F-85E5-B167-14C4-E94166B341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13A23B84-572A-6680-3387-10A18AAAB7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" y="0"/>
            <a:ext cx="12191999" cy="6858000"/>
          </a:xfrm>
          <a:prstGeom prst="rect">
            <a:avLst/>
          </a:prstGeom>
        </p:spPr>
      </p:pic>
      <p:sp>
        <p:nvSpPr>
          <p:cNvPr id="6" name="object 10">
            <a:extLst>
              <a:ext uri="{FF2B5EF4-FFF2-40B4-BE49-F238E27FC236}">
                <a16:creationId xmlns:a16="http://schemas.microsoft.com/office/drawing/2014/main" xmlns="" id="{052FFEB4-957F-BB8D-D9CD-63C7963710CD}"/>
              </a:ext>
            </a:extLst>
          </p:cNvPr>
          <p:cNvSpPr txBox="1">
            <a:spLocks/>
          </p:cNvSpPr>
          <p:nvPr/>
        </p:nvSpPr>
        <p:spPr>
          <a:xfrm>
            <a:off x="1143000" y="228600"/>
            <a:ext cx="9524999" cy="1544012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ts val="2160"/>
              </a:lnSpc>
            </a:pPr>
            <a:r>
              <a:rPr lang="ru-RU" b="1" i="1" dirty="0" smtClean="0">
                <a:solidFill>
                  <a:srgbClr val="002060"/>
                </a:solidFill>
                <a:cs typeface="Tahoma"/>
              </a:rPr>
              <a:t>Приказ</a:t>
            </a:r>
            <a:r>
              <a:rPr lang="ru-RU" b="1" i="1" spc="-45" dirty="0" smtClean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cs typeface="Tahoma"/>
              </a:rPr>
              <a:t>Минпросвещения</a:t>
            </a:r>
            <a:r>
              <a:rPr lang="ru-RU" b="1" i="1" spc="-3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России</a:t>
            </a:r>
            <a:r>
              <a:rPr lang="ru-RU" b="1" i="1" spc="-4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от</a:t>
            </a:r>
            <a:r>
              <a:rPr lang="ru-RU" b="1" i="1" spc="-2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9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октября</a:t>
            </a:r>
            <a:r>
              <a:rPr lang="ru-RU" b="1" i="1" spc="-3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2024</a:t>
            </a:r>
            <a:r>
              <a:rPr lang="ru-RU" b="1" i="1" spc="-1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г.</a:t>
            </a:r>
            <a:r>
              <a:rPr lang="ru-RU" b="1" i="1" spc="-2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№</a:t>
            </a:r>
            <a:r>
              <a:rPr lang="ru-RU" b="1" i="1" spc="-2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25" dirty="0">
                <a:solidFill>
                  <a:srgbClr val="002060"/>
                </a:solidFill>
                <a:cs typeface="Tahoma"/>
              </a:rPr>
              <a:t>704</a:t>
            </a:r>
            <a:endParaRPr lang="ru-RU" i="1" dirty="0">
              <a:solidFill>
                <a:srgbClr val="002060"/>
              </a:solidFill>
              <a:cs typeface="Tahoma"/>
            </a:endParaRPr>
          </a:p>
          <a:p>
            <a:pPr marL="12700" marR="5080" algn="ctr">
              <a:lnSpc>
                <a:spcPts val="1920"/>
              </a:lnSpc>
            </a:pPr>
            <a:r>
              <a:rPr lang="ru-RU" b="1" i="1" dirty="0">
                <a:solidFill>
                  <a:srgbClr val="002060"/>
                </a:solidFill>
                <a:cs typeface="Tahoma"/>
              </a:rPr>
              <a:t>«О</a:t>
            </a:r>
            <a:r>
              <a:rPr lang="ru-RU" b="1" i="1" spc="-2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внесении</a:t>
            </a:r>
            <a:r>
              <a:rPr lang="ru-RU" b="1" i="1" spc="-3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изменений</a:t>
            </a:r>
            <a:r>
              <a:rPr lang="ru-RU" b="1" i="1" spc="-4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в</a:t>
            </a:r>
            <a:r>
              <a:rPr lang="ru-RU" b="1" i="1" spc="-1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некоторые</a:t>
            </a:r>
            <a:r>
              <a:rPr lang="ru-RU" b="1" i="1" spc="-4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приказы</a:t>
            </a:r>
            <a:r>
              <a:rPr lang="ru-RU" b="1" i="1" spc="-5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Министерства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просвещения</a:t>
            </a:r>
            <a:r>
              <a:rPr lang="ru-RU" b="1" i="1" spc="-7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Российской</a:t>
            </a:r>
            <a:r>
              <a:rPr lang="ru-RU" b="1" i="1" spc="-7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Федерации,</a:t>
            </a:r>
            <a:r>
              <a:rPr lang="ru-RU" b="1" i="1" spc="-4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касающиеся</a:t>
            </a:r>
            <a:r>
              <a:rPr lang="ru-RU" b="1" i="1" spc="-6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федеральных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образовательных</a:t>
            </a:r>
            <a:r>
              <a:rPr lang="ru-RU" b="1" i="1" spc="-6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программ</a:t>
            </a:r>
            <a:r>
              <a:rPr lang="ru-RU" b="1" i="1" spc="-3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начального</a:t>
            </a:r>
            <a:r>
              <a:rPr lang="ru-RU" b="1" i="1" spc="-2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общего</a:t>
            </a:r>
            <a:r>
              <a:rPr lang="ru-RU" b="1" i="1" spc="-6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образования,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основного</a:t>
            </a:r>
            <a:r>
              <a:rPr lang="ru-RU" b="1" i="1" spc="-4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общего</a:t>
            </a:r>
            <a:r>
              <a:rPr lang="ru-RU" b="1" i="1" spc="-4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образования</a:t>
            </a:r>
            <a:r>
              <a:rPr lang="ru-RU" b="1" i="1" spc="-5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и</a:t>
            </a:r>
            <a:r>
              <a:rPr lang="ru-RU" b="1" i="1" spc="-4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среднего</a:t>
            </a:r>
            <a:r>
              <a:rPr lang="ru-RU" b="1" i="1" spc="-2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общего</a:t>
            </a:r>
            <a:r>
              <a:rPr lang="ru-RU" b="1" i="1" spc="-4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образования»</a:t>
            </a:r>
            <a:endParaRPr lang="ru-RU" i="1" dirty="0">
              <a:solidFill>
                <a:srgbClr val="002060"/>
              </a:solidFill>
              <a:cs typeface="Tahoma"/>
            </a:endParaRPr>
          </a:p>
          <a:p>
            <a:pPr marL="12700" marR="5080" algn="ctr">
              <a:lnSpc>
                <a:spcPts val="2690"/>
              </a:lnSpc>
              <a:spcBef>
                <a:spcPts val="740"/>
              </a:spcBef>
            </a:pPr>
            <a:endParaRPr lang="ru-RU" spc="-25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C9AEFE2-024E-3594-0AFA-780560B50180}"/>
              </a:ext>
            </a:extLst>
          </p:cNvPr>
          <p:cNvSpPr txBox="1"/>
          <p:nvPr/>
        </p:nvSpPr>
        <p:spPr>
          <a:xfrm>
            <a:off x="809896" y="1510907"/>
            <a:ext cx="10591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945">
              <a:buNone/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Обратить</a:t>
            </a:r>
            <a:r>
              <a:rPr lang="ru-RU" sz="1800" b="1" i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внимание</a:t>
            </a:r>
            <a:r>
              <a:rPr lang="ru-RU" sz="1800" b="1" i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800" b="1" i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замену</a:t>
            </a:r>
            <a:r>
              <a:rPr lang="ru-RU" sz="1800" b="1" i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терминов по всем разделам ООП 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«толерантное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отношение»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«уважительное</a:t>
            </a:r>
            <a:r>
              <a:rPr lang="ru-RU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отношение»,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«гендерные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особенности»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«пол»,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«домашнее</a:t>
            </a:r>
            <a:r>
              <a:rPr lang="ru-RU" sz="1800" spc="3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насилие</a:t>
            </a:r>
            <a:r>
              <a:rPr lang="ru-RU" sz="1800" spc="3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3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буллинг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1800" spc="3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«психологическое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насилие,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систематическое унижение чести и 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достоинства, издевательства, преследование» .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9E80B69-2D64-4AD0-0467-8487E3626AF5}"/>
              </a:ext>
            </a:extLst>
          </p:cNvPr>
          <p:cNvSpPr txBox="1"/>
          <p:nvPr/>
        </p:nvSpPr>
        <p:spPr>
          <a:xfrm>
            <a:off x="881741" y="2816756"/>
            <a:ext cx="10668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каникулам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продолжительность не менее 7 дней, суммарно не менее 126 дней. Рекомендация: чередовать 5-6 учебных недель с недельными каникулами.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30178A8-B17B-E411-D3E4-6DF064C9DE3B}"/>
              </a:ext>
            </a:extLst>
          </p:cNvPr>
          <p:cNvSpPr txBox="1"/>
          <p:nvPr/>
        </p:nvSpPr>
        <p:spPr>
          <a:xfrm>
            <a:off x="918753" y="3542088"/>
            <a:ext cx="1066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Закрепление требования обучения 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первую смену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5,9 классов и классов для обучающихся с ОВЗ.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E0CB8EE-FBA2-DAB2-C0F2-FA1D68E61C7E}"/>
              </a:ext>
            </a:extLst>
          </p:cNvPr>
          <p:cNvSpPr txBox="1"/>
          <p:nvPr/>
        </p:nvSpPr>
        <p:spPr>
          <a:xfrm>
            <a:off x="907867" y="4018600"/>
            <a:ext cx="10515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брали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возможность реализации третьего часа </a:t>
            </a:r>
            <a:r>
              <a:rPr lang="ru-RU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физической культуры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 счет внеурочной деятельности и (или) за счёт посещения обучающимися спортивных секций, школьных спортивных клубов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 ООП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ООО и СОО.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Количество часов на физическую культуру составляет 2 , третий час рекомендуется реализовывать образовательной организацией за счет часов части, формируемой участниками образовательных отношений.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8753" y="5909826"/>
            <a:ext cx="105939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Агротехнологический профиль обучения</a:t>
            </a:r>
            <a:r>
              <a:rPr lang="ru-RU" b="0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новый образовательный профиль, который вводится в российских школах </a:t>
            </a:r>
            <a:r>
              <a:rPr lang="ru-RU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2025 года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19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62000" y="1828800"/>
            <a:ext cx="108204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внесенными в </a:t>
            </a:r>
            <a:r>
              <a:rPr lang="ru-RU" sz="1600" b="1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ru-RU" sz="1600" b="1" spc="-45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600" b="1" spc="-35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ru-RU" sz="1600" b="1" spc="-40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1600" b="1" spc="-25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600" b="1" spc="-10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</a:t>
            </a:r>
            <a:r>
              <a:rPr lang="ru-RU" sz="1600" b="1" spc="-30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ru-RU" sz="1600" b="1" spc="-15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z="1600" b="1" spc="-25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spc="-20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25" dirty="0" smtClean="0">
                <a:solidFill>
                  <a:srgbClr val="1A69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704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изменениями, регламентирующими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 частоту внутреннего контроля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составляются графики оценочных процедур (ГОП)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1 полугодие 2025-2026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года.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ГОП необходимо учесть организацию стартовой диагностики.</a:t>
            </a:r>
          </a:p>
          <a:p>
            <a:pPr marL="342900" indent="-342900">
              <a:buAutoNum type="arabicParenR"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Стартовая диагностика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в начале 1 класса и выступает как основа (точка отсчёта) для оценки динамики образовательных достижений обучающихся. Объектом оценки в рамках стартовой диагностики является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предпосылок учебной деятельности, готовность к овладению чтением, грамотой и счётом (ФОП НОО)</a:t>
            </a:r>
          </a:p>
          <a:p>
            <a:pPr marL="342900" indent="-342900">
              <a:buAutoNum type="arabicParenR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Стартовая диагностика проводится в первый год изучения предмета на уровне основного общего образования и является основой для оценки динамики образовательных достижений обучающихся (ФОП ООО)</a:t>
            </a:r>
          </a:p>
          <a:p>
            <a:pPr marL="342900" indent="-342900">
              <a:buAutoNum type="arabicParenR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Стартовая диагностика проводится в начале 10 класса и выступает как основа (точка отсчёта) для оценки динамики образовательных достижений обучающихся. (ФОП СОО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arenR"/>
            </a:pPr>
            <a:r>
              <a:rPr lang="ru-RU" sz="1600" dirty="0" smtClean="0">
                <a:cs typeface="Times New Roman" panose="02020603050405020304" pitchFamily="18" charset="0"/>
              </a:rPr>
              <a:t>ФРП по физической культуре: отредактировали содержание обучения в 11 классе, новая редакция модуля «Самбо», «Гандбол», «Хоккей», «Городошный спорт», «Компьютерный спорт». </a:t>
            </a:r>
          </a:p>
          <a:p>
            <a:pPr marL="342900" indent="-342900">
              <a:buAutoNum type="arabicParenR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161945"/>
            <a:ext cx="10591800" cy="1105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ts val="2160"/>
              </a:lnSpc>
            </a:pPr>
            <a:r>
              <a:rPr lang="ru-RU" b="1" i="1" dirty="0">
                <a:solidFill>
                  <a:srgbClr val="002060"/>
                </a:solidFill>
                <a:cs typeface="Tahoma"/>
              </a:rPr>
              <a:t>Приказ</a:t>
            </a:r>
            <a:r>
              <a:rPr lang="ru-RU" b="1" i="1" spc="-4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cs typeface="Tahoma"/>
              </a:rPr>
              <a:t>Минпросвещения</a:t>
            </a:r>
            <a:r>
              <a:rPr lang="ru-RU" b="1" i="1" spc="-3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России</a:t>
            </a:r>
            <a:r>
              <a:rPr lang="ru-RU" b="1" i="1" spc="-4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от</a:t>
            </a:r>
            <a:r>
              <a:rPr lang="ru-RU" b="1" i="1" spc="-2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9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октября</a:t>
            </a:r>
            <a:r>
              <a:rPr lang="ru-RU" b="1" i="1" spc="-3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2024</a:t>
            </a:r>
            <a:r>
              <a:rPr lang="ru-RU" b="1" i="1" spc="-1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г.</a:t>
            </a:r>
            <a:r>
              <a:rPr lang="ru-RU" b="1" i="1" spc="-2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№</a:t>
            </a:r>
            <a:r>
              <a:rPr lang="ru-RU" b="1" i="1" spc="-2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25" dirty="0">
                <a:solidFill>
                  <a:srgbClr val="002060"/>
                </a:solidFill>
                <a:cs typeface="Tahoma"/>
              </a:rPr>
              <a:t>704</a:t>
            </a:r>
            <a:endParaRPr lang="ru-RU" i="1" dirty="0">
              <a:solidFill>
                <a:srgbClr val="002060"/>
              </a:solidFill>
              <a:cs typeface="Tahoma"/>
            </a:endParaRPr>
          </a:p>
          <a:p>
            <a:pPr marL="12700" marR="5080" algn="ctr">
              <a:lnSpc>
                <a:spcPts val="1920"/>
              </a:lnSpc>
            </a:pPr>
            <a:r>
              <a:rPr lang="ru-RU" b="1" i="1" dirty="0">
                <a:solidFill>
                  <a:srgbClr val="002060"/>
                </a:solidFill>
                <a:cs typeface="Tahoma"/>
              </a:rPr>
              <a:t>«О</a:t>
            </a:r>
            <a:r>
              <a:rPr lang="ru-RU" b="1" i="1" spc="-2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внесении</a:t>
            </a:r>
            <a:r>
              <a:rPr lang="ru-RU" b="1" i="1" spc="-3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изменений</a:t>
            </a:r>
            <a:r>
              <a:rPr lang="ru-RU" b="1" i="1" spc="-4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в</a:t>
            </a:r>
            <a:r>
              <a:rPr lang="ru-RU" b="1" i="1" spc="-1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некоторые</a:t>
            </a:r>
            <a:r>
              <a:rPr lang="ru-RU" b="1" i="1" spc="-4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приказы</a:t>
            </a:r>
            <a:r>
              <a:rPr lang="ru-RU" b="1" i="1" spc="-5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Министерства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просвещения</a:t>
            </a:r>
            <a:r>
              <a:rPr lang="ru-RU" b="1" i="1" spc="-7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Российской</a:t>
            </a:r>
            <a:r>
              <a:rPr lang="ru-RU" b="1" i="1" spc="-7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Федерации,</a:t>
            </a:r>
            <a:r>
              <a:rPr lang="ru-RU" b="1" i="1" spc="-4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касающиеся</a:t>
            </a:r>
            <a:r>
              <a:rPr lang="ru-RU" b="1" i="1" spc="-6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федеральных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образовательных</a:t>
            </a:r>
            <a:r>
              <a:rPr lang="ru-RU" b="1" i="1" spc="-6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программ</a:t>
            </a:r>
            <a:r>
              <a:rPr lang="ru-RU" b="1" i="1" spc="-3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начального</a:t>
            </a:r>
            <a:r>
              <a:rPr lang="ru-RU" b="1" i="1" spc="-2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общего</a:t>
            </a:r>
            <a:r>
              <a:rPr lang="ru-RU" b="1" i="1" spc="-6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образования,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основного</a:t>
            </a:r>
            <a:r>
              <a:rPr lang="ru-RU" b="1" i="1" spc="-4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общего</a:t>
            </a:r>
            <a:r>
              <a:rPr lang="ru-RU" b="1" i="1" spc="-4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образования</a:t>
            </a:r>
            <a:r>
              <a:rPr lang="ru-RU" b="1" i="1" spc="-5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и</a:t>
            </a:r>
            <a:r>
              <a:rPr lang="ru-RU" b="1" i="1" spc="-4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среднего</a:t>
            </a:r>
            <a:r>
              <a:rPr lang="ru-RU" b="1" i="1" spc="-20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dirty="0">
                <a:solidFill>
                  <a:srgbClr val="002060"/>
                </a:solidFill>
                <a:cs typeface="Tahoma"/>
              </a:rPr>
              <a:t>общего</a:t>
            </a:r>
            <a:r>
              <a:rPr lang="ru-RU" b="1" i="1" spc="-45" dirty="0">
                <a:solidFill>
                  <a:srgbClr val="002060"/>
                </a:solidFill>
                <a:cs typeface="Tahoma"/>
              </a:rPr>
              <a:t> </a:t>
            </a:r>
            <a:r>
              <a:rPr lang="ru-RU" b="1" i="1" spc="-10" dirty="0">
                <a:solidFill>
                  <a:srgbClr val="002060"/>
                </a:solidFill>
                <a:cs typeface="Tahoma"/>
              </a:rPr>
              <a:t>образования»</a:t>
            </a:r>
            <a:endParaRPr lang="ru-RU" i="1" dirty="0">
              <a:solidFill>
                <a:srgbClr val="002060"/>
              </a:solidFill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57665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383651"/>
              </p:ext>
            </p:extLst>
          </p:nvPr>
        </p:nvGraphicFramePr>
        <p:xfrm>
          <a:off x="76200" y="76200"/>
          <a:ext cx="10134600" cy="6729039"/>
        </p:xfrm>
        <a:graphic>
          <a:graphicData uri="http://schemas.openxmlformats.org/drawingml/2006/table">
            <a:tbl>
              <a:tblPr/>
              <a:tblGrid>
                <a:gridCol w="18664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9105">
                  <a:extLst>
                    <a:ext uri="{9D8B030D-6E8A-4147-A177-3AD203B41FA5}">
                      <a16:colId xmlns:a16="http://schemas.microsoft.com/office/drawing/2014/main" xmlns="" val="4080510007"/>
                    </a:ext>
                  </a:extLst>
                </a:gridCol>
                <a:gridCol w="22231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17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97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7119">
                  <a:extLst>
                    <a:ext uri="{9D8B030D-6E8A-4147-A177-3AD203B41FA5}">
                      <a16:colId xmlns:a16="http://schemas.microsoft.com/office/drawing/2014/main" xmlns="" val="2520492077"/>
                    </a:ext>
                  </a:extLst>
                </a:gridCol>
                <a:gridCol w="11068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0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1023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36645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Федеральный учебный план 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начального общего образования</a:t>
                      </a:r>
                      <a:r>
                        <a:rPr lang="ru-RU" sz="1600" b="1" i="1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на 01.09.2025</a:t>
                      </a:r>
                    </a:p>
                  </a:txBody>
                  <a:tcPr marL="21264" marR="21264" marT="34983" marB="349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1009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Предметные области</a:t>
                      </a:r>
                    </a:p>
                  </a:txBody>
                  <a:tcPr marL="21264" marR="21264" marT="34983" marB="349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Учебные предметы/классы</a:t>
                      </a:r>
                    </a:p>
                  </a:txBody>
                  <a:tcPr marL="21264" marR="21264" marT="34983" marB="349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часов в неделю</a:t>
                      </a:r>
                    </a:p>
                  </a:txBody>
                  <a:tcPr marL="21264" marR="21264" marT="34983" marB="349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21264" marR="21264" marT="34983" marB="349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100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</a:p>
                  </a:txBody>
                  <a:tcPr marL="21264" marR="21264" marT="34983" marB="349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</a:p>
                  </a:txBody>
                  <a:tcPr marL="21264" marR="21264" marT="34983" marB="349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</a:p>
                  </a:txBody>
                  <a:tcPr marL="21264" marR="21264" marT="34983" marB="349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</a:p>
                  </a:txBody>
                  <a:tcPr marL="21264" marR="21264" marT="34983" marB="349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</a:p>
                  </a:txBody>
                  <a:tcPr marL="21264" marR="21264" marT="34983" marB="3498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1009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Обязательная часть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1009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язык и литературное чтение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80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Литературное чтение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100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Иностранный язык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Иностранный язык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172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Математика и информатика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040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 и естествознание (Окружающий мир)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Окружающий мир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040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Основы религиозных культур и светской этики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Основы религиозных культур и светской этики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4583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Искусство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Изобразительное искусство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100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Музыка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100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Технология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Труд (технология)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100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1009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1009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Часть, формируемая участниками образовательных отношений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670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Распределение часов в части, формируемой участниками образовательных отношений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учебных часов, отводимых на изучение отдельных учебных предметов, учебных курсов, учебных модулей</a:t>
                      </a:r>
                      <a:endParaRPr lang="ru-RU" dirty="0"/>
                    </a:p>
                  </a:txBody>
                  <a:tcPr marL="21264" marR="21264" marT="34983" marB="34983"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cs typeface="Times New Roman"/>
                        </a:rPr>
                        <a:t>-</a:t>
                      </a:r>
                    </a:p>
                  </a:txBody>
                  <a:tcPr marL="21264" marR="21264" marT="34983" marB="34983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cs typeface="Times New Roman"/>
                        </a:rPr>
                        <a:t>-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9824105"/>
                  </a:ext>
                </a:extLst>
              </a:tr>
              <a:tr h="251009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Учебные недели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135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63333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Всего часов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 учетом 16 часов в сентябре - октябре)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782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782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782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2999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(с учетом 16 часов в сентябре - октябре)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63333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Максимально допустимая недельная нагрузка, предусмотренная действующими санитарными правилами и гигиеническими нормативами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(16 часов в сентябре - октябре)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21264" marR="21264" marT="34983" marB="3498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>
            <a:spLocks/>
          </p:cNvSpPr>
          <p:nvPr/>
        </p:nvSpPr>
        <p:spPr>
          <a:xfrm>
            <a:off x="10363200" y="304800"/>
            <a:ext cx="1904999" cy="441146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marR="5080" algn="ctr">
              <a:lnSpc>
                <a:spcPts val="2690"/>
              </a:lnSpc>
              <a:spcBef>
                <a:spcPts val="740"/>
              </a:spcBef>
            </a:pPr>
            <a:r>
              <a:rPr lang="ru-RU" sz="1600" b="1" i="1" spc="-25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1</a:t>
            </a:r>
            <a:endParaRPr lang="ru-RU" sz="1600" b="1" i="1" spc="-25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697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10" name="object 10"/>
          <p:cNvSpPr txBox="1">
            <a:spLocks/>
          </p:cNvSpPr>
          <p:nvPr/>
        </p:nvSpPr>
        <p:spPr>
          <a:xfrm>
            <a:off x="10363200" y="304800"/>
            <a:ext cx="1904999" cy="402674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marR="5080" algn="ctr">
              <a:lnSpc>
                <a:spcPts val="2690"/>
              </a:lnSpc>
              <a:spcBef>
                <a:spcPts val="740"/>
              </a:spcBef>
            </a:pPr>
            <a:r>
              <a:rPr lang="ru-RU" sz="1600" b="1" i="1" spc="-25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2</a:t>
            </a:r>
            <a:endParaRPr lang="ru-RU" sz="1600" b="1" i="1" spc="-25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04101103-28C6-B637-0653-30A69B930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334369"/>
              </p:ext>
            </p:extLst>
          </p:nvPr>
        </p:nvGraphicFramePr>
        <p:xfrm>
          <a:off x="76200" y="-35053"/>
          <a:ext cx="10134601" cy="6816852"/>
        </p:xfrm>
        <a:graphic>
          <a:graphicData uri="http://schemas.openxmlformats.org/drawingml/2006/table">
            <a:tbl>
              <a:tblPr/>
              <a:tblGrid>
                <a:gridCol w="1615041">
                  <a:extLst>
                    <a:ext uri="{9D8B030D-6E8A-4147-A177-3AD203B41FA5}">
                      <a16:colId xmlns:a16="http://schemas.microsoft.com/office/drawing/2014/main" xmlns="" val="2095950638"/>
                    </a:ext>
                  </a:extLst>
                </a:gridCol>
                <a:gridCol w="1550580">
                  <a:extLst>
                    <a:ext uri="{9D8B030D-6E8A-4147-A177-3AD203B41FA5}">
                      <a16:colId xmlns:a16="http://schemas.microsoft.com/office/drawing/2014/main" xmlns="" val="1653665782"/>
                    </a:ext>
                  </a:extLst>
                </a:gridCol>
                <a:gridCol w="3184215">
                  <a:extLst>
                    <a:ext uri="{9D8B030D-6E8A-4147-A177-3AD203B41FA5}">
                      <a16:colId xmlns:a16="http://schemas.microsoft.com/office/drawing/2014/main" xmlns="" val="2185399473"/>
                    </a:ext>
                  </a:extLst>
                </a:gridCol>
                <a:gridCol w="503019">
                  <a:extLst>
                    <a:ext uri="{9D8B030D-6E8A-4147-A177-3AD203B41FA5}">
                      <a16:colId xmlns:a16="http://schemas.microsoft.com/office/drawing/2014/main" xmlns="" val="1993825973"/>
                    </a:ext>
                  </a:extLst>
                </a:gridCol>
                <a:gridCol w="586362">
                  <a:extLst>
                    <a:ext uri="{9D8B030D-6E8A-4147-A177-3AD203B41FA5}">
                      <a16:colId xmlns:a16="http://schemas.microsoft.com/office/drawing/2014/main" xmlns="" val="2283590675"/>
                    </a:ext>
                  </a:extLst>
                </a:gridCol>
                <a:gridCol w="673846">
                  <a:extLst>
                    <a:ext uri="{9D8B030D-6E8A-4147-A177-3AD203B41FA5}">
                      <a16:colId xmlns:a16="http://schemas.microsoft.com/office/drawing/2014/main" xmlns="" val="1726166261"/>
                    </a:ext>
                  </a:extLst>
                </a:gridCol>
                <a:gridCol w="673846">
                  <a:extLst>
                    <a:ext uri="{9D8B030D-6E8A-4147-A177-3AD203B41FA5}">
                      <a16:colId xmlns:a16="http://schemas.microsoft.com/office/drawing/2014/main" xmlns="" val="2959185798"/>
                    </a:ext>
                  </a:extLst>
                </a:gridCol>
                <a:gridCol w="673846">
                  <a:extLst>
                    <a:ext uri="{9D8B030D-6E8A-4147-A177-3AD203B41FA5}">
                      <a16:colId xmlns:a16="http://schemas.microsoft.com/office/drawing/2014/main" xmlns="" val="3149465933"/>
                    </a:ext>
                  </a:extLst>
                </a:gridCol>
                <a:gridCol w="673846">
                  <a:extLst>
                    <a:ext uri="{9D8B030D-6E8A-4147-A177-3AD203B41FA5}">
                      <a16:colId xmlns:a16="http://schemas.microsoft.com/office/drawing/2014/main" xmlns="" val="3878789488"/>
                    </a:ext>
                  </a:extLst>
                </a:gridCol>
              </a:tblGrid>
              <a:tr h="192189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недельный учебный план основного общего образования на 01.09.2025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0070485"/>
                  </a:ext>
                </a:extLst>
              </a:tr>
              <a:tr h="192189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области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предметы (учебные курсы)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 в неделю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3092919"/>
                  </a:ext>
                </a:extLst>
              </a:tr>
              <a:tr h="19218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62490965"/>
                  </a:ext>
                </a:extLst>
              </a:tr>
              <a:tr h="192189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часть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91786095"/>
                  </a:ext>
                </a:extLst>
              </a:tr>
              <a:tr h="192189"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и литература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1825469"/>
                  </a:ext>
                </a:extLst>
              </a:tr>
              <a:tr h="19218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98826954"/>
                  </a:ext>
                </a:extLst>
              </a:tr>
              <a:tr h="1921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079977"/>
                  </a:ext>
                </a:extLst>
              </a:tr>
              <a:tr h="192189">
                <a:tc rowSpan="5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2745716"/>
                  </a:ext>
                </a:extLst>
              </a:tr>
              <a:tr h="19218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3138264"/>
                  </a:ext>
                </a:extLst>
              </a:tr>
              <a:tr h="19218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Геометрия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43259829"/>
                  </a:ext>
                </a:extLst>
              </a:tr>
              <a:tr h="19218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Вероятность и статистика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4516818"/>
                  </a:ext>
                </a:extLst>
              </a:tr>
              <a:tr h="19218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53646275"/>
                  </a:ext>
                </a:extLst>
              </a:tr>
              <a:tr h="192189">
                <a:tc rowSpan="3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Общественно-научные предметы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6996093"/>
                  </a:ext>
                </a:extLst>
              </a:tr>
              <a:tr h="19218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8309790"/>
                  </a:ext>
                </a:extLst>
              </a:tr>
              <a:tr h="19218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7019484"/>
                  </a:ext>
                </a:extLst>
              </a:tr>
              <a:tr h="192189">
                <a:tc rowSpan="3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Естественно-научные предметы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7952457"/>
                  </a:ext>
                </a:extLst>
              </a:tr>
              <a:tr h="19218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1839983"/>
                  </a:ext>
                </a:extLst>
              </a:tr>
              <a:tr h="19218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868212"/>
                  </a:ext>
                </a:extLst>
              </a:tr>
              <a:tr h="192189"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Искусство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Изобразительное искусство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0489248"/>
                  </a:ext>
                </a:extLst>
              </a:tr>
              <a:tr h="19218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7423" marR="17423" marT="28664" marB="286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1286020"/>
                  </a:ext>
                </a:extLst>
              </a:tr>
              <a:tr h="1921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 (технология)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7329403"/>
                  </a:ext>
                </a:extLst>
              </a:tr>
              <a:tr h="1921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и защиты Родины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и защиты Родины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4375171"/>
                  </a:ext>
                </a:extLst>
              </a:tr>
              <a:tr h="1921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3434441"/>
                  </a:ext>
                </a:extLst>
              </a:tr>
              <a:tr h="192189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1305697"/>
                  </a:ext>
                </a:extLst>
              </a:tr>
              <a:tr h="192189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Часть, формируемая участниками образовательных отношений (всего часов)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367720"/>
                  </a:ext>
                </a:extLst>
              </a:tr>
              <a:tr h="19218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Распределение часов в части, формируемой участниками образовательных отношений 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4042115"/>
                  </a:ext>
                </a:extLst>
              </a:tr>
              <a:tr h="368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часов на изучение учебных предметов обязательной части, введение учебных курсов, обеспечивающих интересы и потребности участников образовательных отношений.</a:t>
                      </a:r>
                      <a:endParaRPr lang="ru-RU" dirty="0"/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часов на изучение учебных предметов обязательной части.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учебных курсов, обеспечивающих интересы и потребности участников образовательных отношений.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6286927"/>
                  </a:ext>
                </a:extLst>
              </a:tr>
              <a:tr h="192189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недели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502090"/>
                  </a:ext>
                </a:extLst>
              </a:tr>
              <a:tr h="192189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часов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5338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11157492"/>
                  </a:ext>
                </a:extLst>
              </a:tr>
              <a:tr h="279437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допустимая недельная нагрузка (при 5-дневной неделе)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4016628"/>
                  </a:ext>
                </a:extLst>
              </a:tr>
              <a:tr h="25703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допустимая недельная нагрузка (при 6-дневной неделе)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 marL="17423" marR="17423" marT="28664" marB="286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5385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037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10" name="object 10"/>
          <p:cNvSpPr txBox="1">
            <a:spLocks/>
          </p:cNvSpPr>
          <p:nvPr/>
        </p:nvSpPr>
        <p:spPr>
          <a:xfrm>
            <a:off x="10363200" y="304800"/>
            <a:ext cx="1904999" cy="402674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marR="5080" algn="ctr">
              <a:lnSpc>
                <a:spcPts val="2690"/>
              </a:lnSpc>
              <a:spcBef>
                <a:spcPts val="740"/>
              </a:spcBef>
            </a:pPr>
            <a:r>
              <a:rPr lang="ru-RU" sz="1600" b="1" i="1" spc="-25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3</a:t>
            </a:r>
            <a:endParaRPr lang="ru-RU" sz="1600" b="1" i="1" spc="-25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28EF5FE2-6631-37F1-A994-3A267DE18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587955"/>
              </p:ext>
            </p:extLst>
          </p:nvPr>
        </p:nvGraphicFramePr>
        <p:xfrm>
          <a:off x="533400" y="606933"/>
          <a:ext cx="8649050" cy="6203025"/>
        </p:xfrm>
        <a:graphic>
          <a:graphicData uri="http://schemas.openxmlformats.org/drawingml/2006/table">
            <a:tbl>
              <a:tblPr/>
              <a:tblGrid>
                <a:gridCol w="2657090">
                  <a:extLst>
                    <a:ext uri="{9D8B030D-6E8A-4147-A177-3AD203B41FA5}">
                      <a16:colId xmlns:a16="http://schemas.microsoft.com/office/drawing/2014/main" xmlns="" val="3277872175"/>
                    </a:ext>
                  </a:extLst>
                </a:gridCol>
                <a:gridCol w="2657090">
                  <a:extLst>
                    <a:ext uri="{9D8B030D-6E8A-4147-A177-3AD203B41FA5}">
                      <a16:colId xmlns:a16="http://schemas.microsoft.com/office/drawing/2014/main" xmlns="" val="4080389138"/>
                    </a:ext>
                  </a:extLst>
                </a:gridCol>
                <a:gridCol w="1667435">
                  <a:extLst>
                    <a:ext uri="{9D8B030D-6E8A-4147-A177-3AD203B41FA5}">
                      <a16:colId xmlns:a16="http://schemas.microsoft.com/office/drawing/2014/main" xmlns="" val="3435533095"/>
                    </a:ext>
                  </a:extLst>
                </a:gridCol>
                <a:gridCol w="1667435">
                  <a:extLst>
                    <a:ext uri="{9D8B030D-6E8A-4147-A177-3AD203B41FA5}">
                      <a16:colId xmlns:a16="http://schemas.microsoft.com/office/drawing/2014/main" xmlns="" val="76478806"/>
                    </a:ext>
                  </a:extLst>
                </a:gridCol>
              </a:tblGrid>
              <a:tr h="26376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 (учебный курс)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изучения предмета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6517606"/>
                  </a:ext>
                </a:extLst>
              </a:tr>
              <a:tr h="263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базовый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углубленный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6267028"/>
                  </a:ext>
                </a:extLst>
              </a:tr>
              <a:tr h="26376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и литература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6314836"/>
                  </a:ext>
                </a:extLst>
              </a:tr>
              <a:tr h="263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891157"/>
                  </a:ext>
                </a:extLst>
              </a:tr>
              <a:tr h="26376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Родной язык и родная литература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Родной язык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90505530"/>
                  </a:ext>
                </a:extLst>
              </a:tr>
              <a:tr h="263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Родная литература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0463064"/>
                  </a:ext>
                </a:extLst>
              </a:tr>
              <a:tr h="26376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0387519"/>
                  </a:ext>
                </a:extLst>
              </a:tr>
              <a:tr h="429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Второй иностранный язык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93241612"/>
                  </a:ext>
                </a:extLst>
              </a:tr>
              <a:tr h="26376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Общественно-научные предметы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34597818"/>
                  </a:ext>
                </a:extLst>
              </a:tr>
              <a:tr h="263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14257922"/>
                  </a:ext>
                </a:extLst>
              </a:tr>
              <a:tr h="263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0754624"/>
                  </a:ext>
                </a:extLst>
              </a:tr>
              <a:tr h="26376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625894"/>
                  </a:ext>
                </a:extLst>
              </a:tr>
              <a:tr h="263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910973"/>
                  </a:ext>
                </a:extLst>
              </a:tr>
              <a:tr h="26376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Естественно-научные предметы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4362234"/>
                  </a:ext>
                </a:extLst>
              </a:tr>
              <a:tr h="263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7632027"/>
                  </a:ext>
                </a:extLst>
              </a:tr>
              <a:tr h="263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08900639"/>
                  </a:ext>
                </a:extLst>
              </a:tr>
              <a:tr h="4291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и защиты Родины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и защиты Родины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1394744"/>
                  </a:ext>
                </a:extLst>
              </a:tr>
              <a:tr h="263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2554819"/>
                  </a:ext>
                </a:extLst>
              </a:tr>
              <a:tr h="263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проект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6187455"/>
                  </a:ext>
                </a:extLst>
              </a:tr>
              <a:tr h="42919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учебные предметы, курсы по выбору 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680" marR="27680" marT="45539" marB="455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0299927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38200" y="136805"/>
            <a:ext cx="9677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Формирование учебного плана на  уровне среднего общего образования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3087850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10" name="object 10"/>
          <p:cNvSpPr txBox="1">
            <a:spLocks/>
          </p:cNvSpPr>
          <p:nvPr/>
        </p:nvSpPr>
        <p:spPr>
          <a:xfrm>
            <a:off x="10363200" y="304800"/>
            <a:ext cx="1904999" cy="402674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marR="5080" algn="ctr">
              <a:lnSpc>
                <a:spcPts val="2690"/>
              </a:lnSpc>
              <a:spcBef>
                <a:spcPts val="740"/>
              </a:spcBef>
            </a:pPr>
            <a:r>
              <a:rPr lang="ru-RU" sz="1600" b="1" i="1" spc="-25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3</a:t>
            </a:r>
            <a:endParaRPr lang="ru-RU" sz="1600" b="1" i="1" spc="-25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15F0FEB7-85A9-02D1-E245-8580898C6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134827"/>
              </p:ext>
            </p:extLst>
          </p:nvPr>
        </p:nvGraphicFramePr>
        <p:xfrm>
          <a:off x="304800" y="304800"/>
          <a:ext cx="9563449" cy="6431950"/>
        </p:xfrm>
        <a:graphic>
          <a:graphicData uri="http://schemas.openxmlformats.org/drawingml/2006/table">
            <a:tbl>
              <a:tblPr/>
              <a:tblGrid>
                <a:gridCol w="2599519">
                  <a:extLst>
                    <a:ext uri="{9D8B030D-6E8A-4147-A177-3AD203B41FA5}">
                      <a16:colId xmlns:a16="http://schemas.microsoft.com/office/drawing/2014/main" xmlns="" val="2383494172"/>
                    </a:ext>
                  </a:extLst>
                </a:gridCol>
                <a:gridCol w="2920437">
                  <a:extLst>
                    <a:ext uri="{9D8B030D-6E8A-4147-A177-3AD203B41FA5}">
                      <a16:colId xmlns:a16="http://schemas.microsoft.com/office/drawing/2014/main" xmlns="" val="1704588557"/>
                    </a:ext>
                  </a:extLst>
                </a:gridCol>
                <a:gridCol w="654341">
                  <a:extLst>
                    <a:ext uri="{9D8B030D-6E8A-4147-A177-3AD203B41FA5}">
                      <a16:colId xmlns:a16="http://schemas.microsoft.com/office/drawing/2014/main" xmlns="" val="4215527211"/>
                    </a:ext>
                  </a:extLst>
                </a:gridCol>
                <a:gridCol w="1006679">
                  <a:extLst>
                    <a:ext uri="{9D8B030D-6E8A-4147-A177-3AD203B41FA5}">
                      <a16:colId xmlns:a16="http://schemas.microsoft.com/office/drawing/2014/main" xmlns="" val="2025716008"/>
                    </a:ext>
                  </a:extLst>
                </a:gridCol>
                <a:gridCol w="721453">
                  <a:extLst>
                    <a:ext uri="{9D8B030D-6E8A-4147-A177-3AD203B41FA5}">
                      <a16:colId xmlns:a16="http://schemas.microsoft.com/office/drawing/2014/main" xmlns="" val="3710383450"/>
                    </a:ext>
                  </a:extLst>
                </a:gridCol>
                <a:gridCol w="889233">
                  <a:extLst>
                    <a:ext uri="{9D8B030D-6E8A-4147-A177-3AD203B41FA5}">
                      <a16:colId xmlns:a16="http://schemas.microsoft.com/office/drawing/2014/main" xmlns="" val="4071733544"/>
                    </a:ext>
                  </a:extLst>
                </a:gridCol>
                <a:gridCol w="771787">
                  <a:extLst>
                    <a:ext uri="{9D8B030D-6E8A-4147-A177-3AD203B41FA5}">
                      <a16:colId xmlns:a16="http://schemas.microsoft.com/office/drawing/2014/main" xmlns="" val="1287502687"/>
                    </a:ext>
                  </a:extLst>
                </a:gridCol>
              </a:tblGrid>
              <a:tr h="31173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 (учебный курс)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5-ти дневная неделя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6-ти дневная неделя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6783649"/>
                  </a:ext>
                </a:extLst>
              </a:tr>
              <a:tr h="2559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 в неделю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 в неделю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1249073"/>
                  </a:ext>
                </a:extLst>
              </a:tr>
              <a:tr h="238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класс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класс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класс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класс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1398841"/>
                  </a:ext>
                </a:extLst>
              </a:tr>
              <a:tr h="21839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часть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7349376"/>
                  </a:ext>
                </a:extLst>
              </a:tr>
              <a:tr h="21839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и литература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00350647"/>
                  </a:ext>
                </a:extLst>
              </a:tr>
              <a:tr h="218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/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8655119"/>
                  </a:ext>
                </a:extLst>
              </a:tr>
              <a:tr h="218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10212932"/>
                  </a:ext>
                </a:extLst>
              </a:tr>
              <a:tr h="218395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 и начала математического анализа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891870"/>
                  </a:ext>
                </a:extLst>
              </a:tr>
              <a:tr h="218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ru-RU"/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95305363"/>
                  </a:ext>
                </a:extLst>
              </a:tr>
              <a:tr h="218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Вероятность и статистика</a:t>
                      </a:r>
                      <a:endParaRPr lang="ru-RU"/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3330836"/>
                  </a:ext>
                </a:extLst>
              </a:tr>
              <a:tr h="218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/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9669170"/>
                  </a:ext>
                </a:extLst>
              </a:tr>
              <a:tr h="218395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Естественно-научные предметы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1153217"/>
                  </a:ext>
                </a:extLst>
              </a:tr>
              <a:tr h="218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/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14730841"/>
                  </a:ext>
                </a:extLst>
              </a:tr>
              <a:tr h="218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/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87308480"/>
                  </a:ext>
                </a:extLst>
              </a:tr>
              <a:tr h="218395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Общественно-научные предметы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79230647"/>
                  </a:ext>
                </a:extLst>
              </a:tr>
              <a:tr h="218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/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2228225"/>
                  </a:ext>
                </a:extLst>
              </a:tr>
              <a:tr h="218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/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1611176"/>
                  </a:ext>
                </a:extLst>
              </a:tr>
              <a:tr h="218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и защиты Родины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и защиты Родины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3039797"/>
                  </a:ext>
                </a:extLst>
              </a:tr>
              <a:tr h="218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6107161"/>
                  </a:ext>
                </a:extLst>
              </a:tr>
              <a:tr h="218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проект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6746560"/>
                  </a:ext>
                </a:extLst>
              </a:tr>
              <a:tr h="21839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4467729"/>
                  </a:ext>
                </a:extLst>
              </a:tr>
              <a:tr h="21839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Часть, формируемая участниками образовательных отношений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5898573"/>
                  </a:ext>
                </a:extLst>
              </a:tr>
              <a:tr h="21839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недели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4679194"/>
                  </a:ext>
                </a:extLst>
              </a:tr>
              <a:tr h="21839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часов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9424042"/>
                  </a:ext>
                </a:extLst>
              </a:tr>
              <a:tr h="27184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допустимая недельная нагрузка в соответствии с санитарными правилами и нормами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3797114"/>
                  </a:ext>
                </a:extLst>
              </a:tr>
              <a:tr h="37830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допустимая нагрузка за период обучения в 10 - 11-х классах в соответствии с санитарными правилами и нормами в часах, итого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2516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5" marR="20575" marT="33850" marB="338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358125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95400" y="-33754"/>
            <a:ext cx="10363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Формирование учебного плана на  уровне среднего общего образования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3964720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04799" y="1606391"/>
            <a:ext cx="11810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 сентября 2025 года вступят в силу поправки в Федеральный закон "</a:t>
            </a:r>
            <a:r>
              <a:rPr lang="ru-RU" dirty="0" smtClean="0">
                <a:solidFill>
                  <a:srgbClr val="8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Об образовании в РФ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". Изменения касаются получения педагогическими работниками дополнительного профессионального образования по программам повышения квалификации и по программам профессиональной переподготовки 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rgbClr val="8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Федеральный закон от 21 апреля 2025 г. № 86-ФЗ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ject 10"/>
          <p:cNvSpPr txBox="1">
            <a:spLocks/>
          </p:cNvSpPr>
          <p:nvPr/>
        </p:nvSpPr>
        <p:spPr>
          <a:xfrm>
            <a:off x="1981200" y="381000"/>
            <a:ext cx="8458199" cy="450764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marR="5080" algn="ctr">
              <a:lnSpc>
                <a:spcPts val="2690"/>
              </a:lnSpc>
              <a:spcBef>
                <a:spcPts val="740"/>
              </a:spcBef>
            </a:pPr>
            <a:r>
              <a:rPr lang="ru-RU" sz="2400" b="1" i="1" spc="-25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и переподготовка</a:t>
            </a:r>
            <a:endParaRPr lang="ru-RU" sz="2400" b="1" i="1" spc="-25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498" y="2843336"/>
            <a:ext cx="1203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ополнительное профессиональное образование по основным общеобразовательным программам будет осуществляться: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государственных 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муниципальных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образовательных организациях;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организациях, осуществляющих образовательную деятельность, учрежденных Российской Федерацией, субъектом или муниципальным образованием, государственной корпорацией или государственной компанией;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организациях, осуществляющих образовательную деятельность, в уставном капитале которых присутствует доля Российской Федерации, субъекта или муниципального образования;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образовательных организациях, расположенных в федеральной территории "Сириус";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организациях, осуществляющих образовательную деятельность на территориях инновационного центра "</a:t>
            </a:r>
            <a:r>
              <a:rPr lang="ru-RU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Сколково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инновационных научно-технологических центров, в общероссийских спортивных федерациях.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Изменения не будут распространяться на лиц, уже имеющих документ о дополнительном профессиональном образовании, и на лиц, принятых на обучение до 1 сентября 2025 года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385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1584</Words>
  <Application>Microsoft Office PowerPoint</Application>
  <PresentationFormat>Широкоэкранный</PresentationFormat>
  <Paragraphs>627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Aharoni</vt:lpstr>
      <vt:lpstr>Bahnschrift Condensed</vt:lpstr>
      <vt:lpstr>Calibri</vt:lpstr>
      <vt:lpstr>Symbol</vt:lpstr>
      <vt:lpstr>Tahoma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99</cp:revision>
  <dcterms:created xsi:type="dcterms:W3CDTF">2025-05-21T11:30:49Z</dcterms:created>
  <dcterms:modified xsi:type="dcterms:W3CDTF">2025-06-05T16:47:51Z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2025-03-18T00:00:00Z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2025-05-21T00:00:00Z</vt:filetime>
  </property>
  <property fmtid="{D5CDD505-2E9C-101B-9397-08002B2CF9AE}" pid="5" name="Producer">
    <vt:lpwstr>Microsoft® PowerPoint® 2019</vt:lpwstr>
  </property>
</Properties>
</file>