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57" r:id="rId4"/>
    <p:sldId id="258" r:id="rId5"/>
    <p:sldId id="259" r:id="rId6"/>
    <p:sldId id="260" r:id="rId7"/>
    <p:sldId id="268" r:id="rId8"/>
    <p:sldId id="262" r:id="rId9"/>
    <p:sldId id="263" r:id="rId10"/>
    <p:sldId id="265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94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4AD0A-C728-406F-BB96-7B673C34B380}" type="datetimeFigureOut">
              <a:rPr lang="ru-RU" smtClean="0"/>
              <a:t>20.09.2017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ECBB5FE-3C0D-4250-A4A0-3CB9B43FDA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4AD0A-C728-406F-BB96-7B673C34B380}" type="datetimeFigureOut">
              <a:rPr lang="ru-RU" smtClean="0"/>
              <a:t>20.09.2017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BB5FE-3C0D-4250-A4A0-3CB9B43FDA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4AD0A-C728-406F-BB96-7B673C34B380}" type="datetimeFigureOut">
              <a:rPr lang="ru-RU" smtClean="0"/>
              <a:t>20.09.2017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BB5FE-3C0D-4250-A4A0-3CB9B43FDA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4AD0A-C728-406F-BB96-7B673C34B380}" type="datetimeFigureOut">
              <a:rPr lang="ru-RU" smtClean="0">
                <a:solidFill>
                  <a:srgbClr val="629DD1">
                    <a:shade val="75000"/>
                  </a:srgbClr>
                </a:solidFill>
              </a:rPr>
              <a:pPr/>
              <a:t>20.09.2017</a:t>
            </a:fld>
            <a:endParaRPr lang="ru-RU">
              <a:solidFill>
                <a:srgbClr val="629DD1">
                  <a:shade val="75000"/>
                </a:srgb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29DD1">
                  <a:shade val="75000"/>
                </a:srgb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ECBB5FE-3C0D-4250-A4A0-3CB9B43FDADD}" type="slidenum">
              <a:rPr lang="ru-RU" smtClean="0">
                <a:solidFill>
                  <a:srgbClr val="629DD1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629DD1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4199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4AD0A-C728-406F-BB96-7B673C34B380}" type="datetimeFigureOut">
              <a:rPr lang="ru-RU" smtClean="0">
                <a:solidFill>
                  <a:srgbClr val="629DD1">
                    <a:shade val="75000"/>
                  </a:srgbClr>
                </a:solidFill>
              </a:rPr>
              <a:pPr/>
              <a:t>20.09.2017</a:t>
            </a:fld>
            <a:endParaRPr lang="ru-RU">
              <a:solidFill>
                <a:srgbClr val="629DD1">
                  <a:shade val="75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>
              <a:solidFill>
                <a:srgbClr val="629DD1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ECBB5FE-3C0D-4250-A4A0-3CB9B43FDADD}" type="slidenum">
              <a:rPr lang="ru-RU" smtClean="0">
                <a:solidFill>
                  <a:srgbClr val="629DD1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629DD1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4633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4AD0A-C728-406F-BB96-7B673C34B380}" type="datetimeFigureOut">
              <a:rPr lang="ru-RU" smtClean="0">
                <a:solidFill>
                  <a:srgbClr val="629DD1">
                    <a:shade val="75000"/>
                  </a:srgbClr>
                </a:solidFill>
              </a:rPr>
              <a:pPr/>
              <a:t>20.09.2017</a:t>
            </a:fld>
            <a:endParaRPr lang="ru-RU">
              <a:solidFill>
                <a:srgbClr val="629DD1">
                  <a:shade val="75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29DD1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BB5FE-3C0D-4250-A4A0-3CB9B43FDADD}" type="slidenum">
              <a:rPr lang="ru-RU" smtClean="0">
                <a:solidFill>
                  <a:srgbClr val="629DD1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629DD1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834292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4AD0A-C728-406F-BB96-7B673C34B380}" type="datetimeFigureOut">
              <a:rPr lang="ru-RU" smtClean="0">
                <a:solidFill>
                  <a:srgbClr val="629DD1">
                    <a:shade val="75000"/>
                  </a:srgbClr>
                </a:solidFill>
              </a:rPr>
              <a:pPr/>
              <a:t>20.09.2017</a:t>
            </a:fld>
            <a:endParaRPr lang="ru-RU">
              <a:solidFill>
                <a:srgbClr val="629DD1">
                  <a:shade val="75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29DD1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BB5FE-3C0D-4250-A4A0-3CB9B43FDADD}" type="slidenum">
              <a:rPr lang="ru-RU" smtClean="0">
                <a:solidFill>
                  <a:srgbClr val="629DD1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629DD1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3737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4AD0A-C728-406F-BB96-7B673C34B380}" type="datetimeFigureOut">
              <a:rPr lang="ru-RU" smtClean="0">
                <a:solidFill>
                  <a:srgbClr val="629DD1">
                    <a:shade val="75000"/>
                  </a:srgbClr>
                </a:solidFill>
              </a:rPr>
              <a:pPr/>
              <a:t>20.09.2017</a:t>
            </a:fld>
            <a:endParaRPr lang="ru-RU">
              <a:solidFill>
                <a:srgbClr val="629DD1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29DD1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ECBB5FE-3C0D-4250-A4A0-3CB9B43FDADD}" type="slidenum">
              <a:rPr lang="ru-RU" smtClean="0">
                <a:solidFill>
                  <a:srgbClr val="629DD1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629DD1">
                  <a:shade val="75000"/>
                </a:srgbClr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5710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4AD0A-C728-406F-BB96-7B673C34B380}" type="datetimeFigureOut">
              <a:rPr lang="ru-RU" smtClean="0">
                <a:solidFill>
                  <a:srgbClr val="629DD1">
                    <a:shade val="75000"/>
                  </a:srgbClr>
                </a:solidFill>
              </a:rPr>
              <a:pPr/>
              <a:t>20.09.2017</a:t>
            </a:fld>
            <a:endParaRPr lang="ru-RU">
              <a:solidFill>
                <a:srgbClr val="629DD1">
                  <a:shade val="75000"/>
                </a:srgb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29DD1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BB5FE-3C0D-4250-A4A0-3CB9B43FDADD}" type="slidenum">
              <a:rPr lang="ru-RU" smtClean="0">
                <a:solidFill>
                  <a:srgbClr val="629DD1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629DD1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4510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4AD0A-C728-406F-BB96-7B673C34B380}" type="datetimeFigureOut">
              <a:rPr lang="ru-RU" smtClean="0">
                <a:solidFill>
                  <a:srgbClr val="629DD1">
                    <a:shade val="75000"/>
                  </a:srgbClr>
                </a:solidFill>
              </a:rPr>
              <a:pPr/>
              <a:t>20.09.2017</a:t>
            </a:fld>
            <a:endParaRPr lang="ru-RU">
              <a:solidFill>
                <a:srgbClr val="629DD1">
                  <a:shade val="75000"/>
                </a:srgbClr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29DD1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BB5FE-3C0D-4250-A4A0-3CB9B43FDADD}" type="slidenum">
              <a:rPr lang="ru-RU" smtClean="0">
                <a:solidFill>
                  <a:srgbClr val="629DD1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629DD1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8222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4AD0A-C728-406F-BB96-7B673C34B380}" type="datetimeFigureOut">
              <a:rPr lang="ru-RU" smtClean="0">
                <a:solidFill>
                  <a:srgbClr val="629DD1">
                    <a:shade val="75000"/>
                  </a:srgbClr>
                </a:solidFill>
              </a:rPr>
              <a:pPr/>
              <a:t>20.09.2017</a:t>
            </a:fld>
            <a:endParaRPr lang="ru-RU">
              <a:solidFill>
                <a:srgbClr val="629DD1">
                  <a:shade val="75000"/>
                </a:srgbClr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29DD1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BB5FE-3C0D-4250-A4A0-3CB9B43FDADD}" type="slidenum">
              <a:rPr lang="ru-RU" smtClean="0">
                <a:solidFill>
                  <a:srgbClr val="629DD1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629DD1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263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4AD0A-C728-406F-BB96-7B673C34B380}" type="datetimeFigureOut">
              <a:rPr lang="ru-RU" smtClean="0"/>
              <a:t>20.09.2017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ECBB5FE-3C0D-4250-A4A0-3CB9B43FDA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4AD0A-C728-406F-BB96-7B673C34B380}" type="datetimeFigureOut">
              <a:rPr lang="ru-RU" smtClean="0">
                <a:solidFill>
                  <a:srgbClr val="629DD1">
                    <a:shade val="75000"/>
                  </a:srgbClr>
                </a:solidFill>
              </a:rPr>
              <a:pPr/>
              <a:t>20.09.2017</a:t>
            </a:fld>
            <a:endParaRPr lang="ru-RU">
              <a:solidFill>
                <a:srgbClr val="629DD1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29DD1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BB5FE-3C0D-4250-A4A0-3CB9B43FDADD}" type="slidenum">
              <a:rPr lang="ru-RU" smtClean="0">
                <a:solidFill>
                  <a:srgbClr val="629DD1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629DD1">
                  <a:shade val="75000"/>
                </a:srgb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633388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4AD0A-C728-406F-BB96-7B673C34B380}" type="datetimeFigureOut">
              <a:rPr lang="ru-RU" smtClean="0">
                <a:solidFill>
                  <a:srgbClr val="629DD1">
                    <a:shade val="75000"/>
                  </a:srgbClr>
                </a:solidFill>
              </a:rPr>
              <a:pPr/>
              <a:t>20.09.2017</a:t>
            </a:fld>
            <a:endParaRPr lang="ru-RU">
              <a:solidFill>
                <a:srgbClr val="629DD1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29DD1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BB5FE-3C0D-4250-A4A0-3CB9B43FDADD}" type="slidenum">
              <a:rPr lang="ru-RU" smtClean="0">
                <a:solidFill>
                  <a:srgbClr val="629DD1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629DD1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1775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4AD0A-C728-406F-BB96-7B673C34B380}" type="datetimeFigureOut">
              <a:rPr lang="ru-RU" smtClean="0">
                <a:solidFill>
                  <a:srgbClr val="629DD1">
                    <a:shade val="75000"/>
                  </a:srgbClr>
                </a:solidFill>
              </a:rPr>
              <a:pPr/>
              <a:t>20.09.2017</a:t>
            </a:fld>
            <a:endParaRPr lang="ru-RU">
              <a:solidFill>
                <a:srgbClr val="629DD1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29DD1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BB5FE-3C0D-4250-A4A0-3CB9B43FDADD}" type="slidenum">
              <a:rPr lang="ru-RU" smtClean="0">
                <a:solidFill>
                  <a:srgbClr val="629DD1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629DD1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358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4AD0A-C728-406F-BB96-7B673C34B380}" type="datetimeFigureOut">
              <a:rPr lang="ru-RU" smtClean="0"/>
              <a:t>20.09.2017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BB5FE-3C0D-4250-A4A0-3CB9B43FDAD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4AD0A-C728-406F-BB96-7B673C34B380}" type="datetimeFigureOut">
              <a:rPr lang="ru-RU" smtClean="0"/>
              <a:t>20.09.2017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BB5FE-3C0D-4250-A4A0-3CB9B43FDA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4AD0A-C728-406F-BB96-7B673C34B380}" type="datetimeFigureOut">
              <a:rPr lang="ru-RU" smtClean="0"/>
              <a:t>20.09.2017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ECBB5FE-3C0D-4250-A4A0-3CB9B43FDAD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4AD0A-C728-406F-BB96-7B673C34B380}" type="datetimeFigureOut">
              <a:rPr lang="ru-RU" smtClean="0"/>
              <a:t>20.09.2017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BB5FE-3C0D-4250-A4A0-3CB9B43FDA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4AD0A-C728-406F-BB96-7B673C34B380}" type="datetimeFigureOut">
              <a:rPr lang="ru-RU" smtClean="0"/>
              <a:t>20.09.2017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BB5FE-3C0D-4250-A4A0-3CB9B43FDA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4AD0A-C728-406F-BB96-7B673C34B380}" type="datetimeFigureOut">
              <a:rPr lang="ru-RU" smtClean="0"/>
              <a:t>20.09.2017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BB5FE-3C0D-4250-A4A0-3CB9B43FDA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4AD0A-C728-406F-BB96-7B673C34B380}" type="datetimeFigureOut">
              <a:rPr lang="ru-RU" smtClean="0"/>
              <a:t>20.09.2017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BB5FE-3C0D-4250-A4A0-3CB9B43FDADD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Cutout trans="34000"/>
                    </a14:imgEffect>
                  </a14:imgLayer>
                </a14:imgProps>
              </a:ext>
            </a:extLst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F14AD0A-C728-406F-BB96-7B673C34B380}" type="datetimeFigureOut">
              <a:rPr lang="ru-RU" smtClean="0"/>
              <a:t>20.09.2017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ECBB5FE-3C0D-4250-A4A0-3CB9B43FDAD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Cutout trans="34000"/>
                    </a14:imgEffect>
                  </a14:imgLayer>
                </a14:imgProps>
              </a:ext>
            </a:extLst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F14AD0A-C728-406F-BB96-7B673C34B380}" type="datetimeFigureOut">
              <a:rPr lang="ru-RU" smtClean="0">
                <a:solidFill>
                  <a:srgbClr val="629DD1">
                    <a:shade val="75000"/>
                  </a:srgbClr>
                </a:solidFill>
              </a:rPr>
              <a:pPr/>
              <a:t>20.09.2017</a:t>
            </a:fld>
            <a:endParaRPr lang="ru-RU">
              <a:solidFill>
                <a:srgbClr val="629DD1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>
              <a:solidFill>
                <a:srgbClr val="629DD1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ECBB5FE-3C0D-4250-A4A0-3CB9B43FDADD}" type="slidenum">
              <a:rPr lang="ru-RU" smtClean="0">
                <a:solidFill>
                  <a:srgbClr val="629DD1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629DD1">
                  <a:shade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288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425"/>
                    </a14:imgEffect>
                    <a14:imgEffect>
                      <a14:saturation sat="75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7" b="50000"/>
          <a:stretch/>
        </p:blipFill>
        <p:spPr>
          <a:xfrm>
            <a:off x="6414655" y="417810"/>
            <a:ext cx="2221600" cy="3143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889298"/>
            <a:ext cx="843510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ГБУ ДППО ЦПКС «Информационно-методический центр» </a:t>
            </a:r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Василеостровского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района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Санкт-Петербурга</a:t>
            </a:r>
          </a:p>
          <a:p>
            <a:pPr algn="ctr"/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 «Лучшие кадровые технологии Санкт-Петербурга» 2017 г., </a:t>
            </a: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номинация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«Лучшая кадровая технология в работе с персоналом»</a:t>
            </a:r>
          </a:p>
          <a:p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pPr algn="ctr"/>
            <a:r>
              <a:rPr lang="ru-RU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Технология управления компетенциями персонала «</a:t>
            </a:r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ИНТЕГРАЛ»</a:t>
            </a:r>
            <a:endParaRPr lang="ru-RU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Авторы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разработчики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Гехтман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А.Л.,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директор, </a:t>
            </a:r>
            <a:endPara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Заиченко Н.А., научный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руководитель,</a:t>
            </a:r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Матвеева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Т.Е., заместитель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директора,</a:t>
            </a:r>
          </a:p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Степанов А.В., программист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930"/>
          <a:stretch/>
        </p:blipFill>
        <p:spPr>
          <a:xfrm>
            <a:off x="6141570" y="260648"/>
            <a:ext cx="273085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44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425"/>
                    </a14:imgEffect>
                    <a14:imgEffect>
                      <a14:saturation sat="75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889298"/>
            <a:ext cx="843510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ГБУ ДППО ЦПКС «Информационно-методический центр» </a:t>
            </a:r>
            <a:endParaRPr lang="en-US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Василеостровского </a:t>
            </a:r>
            <a:r>
              <a:rPr lang="ru-RU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района </a:t>
            </a:r>
            <a:r>
              <a:rPr lang="ru-RU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Санкт-Петербурга</a:t>
            </a:r>
          </a:p>
          <a:p>
            <a:pPr algn="ctr"/>
            <a:endParaRPr lang="ru-RU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 «Лучшие кадровые технологии Санкт-Петербурга» 2017 г., </a:t>
            </a:r>
            <a:endParaRPr lang="en-US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номинация </a:t>
            </a:r>
            <a:r>
              <a: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«Лучшая кадровая технология в работе с персоналом»</a:t>
            </a:r>
          </a:p>
          <a:p>
            <a:r>
              <a:rPr lang="ru-RU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pPr algn="ctr"/>
            <a:r>
              <a:rPr lang="ru-RU" sz="4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Технология управления компетенциями персонала «</a:t>
            </a:r>
            <a:r>
              <a:rPr lang="ru-RU" sz="4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Интеграл»</a:t>
            </a:r>
            <a:endParaRPr lang="ru-RU" sz="4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7" b="50000"/>
          <a:stretch/>
        </p:blipFill>
        <p:spPr>
          <a:xfrm>
            <a:off x="6414655" y="417810"/>
            <a:ext cx="2221600" cy="3143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930"/>
          <a:stretch/>
        </p:blipFill>
        <p:spPr>
          <a:xfrm>
            <a:off x="6141570" y="260648"/>
            <a:ext cx="273085" cy="62865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71600" y="5445224"/>
            <a:ext cx="77870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Описание электронной системы «ИНТЕГРАЛ» представлено на сайте ИМЦ  http://schoolinfo.spb.ru/integral</a:t>
            </a:r>
          </a:p>
        </p:txBody>
      </p:sp>
    </p:spTree>
    <p:extLst>
      <p:ext uri="{BB962C8B-B14F-4D97-AF65-F5344CB8AC3E}">
        <p14:creationId xmlns:p14="http://schemas.microsoft.com/office/powerpoint/2010/main" val="128250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</a14:imgLayer>
                </a14:imgProps>
              </a:ext>
            </a:extLst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91680" y="894381"/>
            <a:ext cx="7422969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Актуальность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технологии управления компетенциями персонала «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ИНТЕГРАЛ» 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обусловлена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необходимостью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руководителя обеспечить корпоративный прорыв 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организации в соответствии с новыми требованиями к образованию 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отсутствием разработанных механизмов по контролю 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этого процесса. </a:t>
            </a:r>
          </a:p>
          <a:p>
            <a:r>
              <a:rPr lang="ru-RU" sz="2400" dirty="0"/>
              <a:t> 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70057"/>
            <a:ext cx="5256652" cy="348794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061158" y="3883138"/>
            <a:ext cx="4036545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0510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chemeClr val="bg1"/>
                </a:solidFill>
                <a:latin typeface="+mj-lt"/>
                <a:ea typeface="Calibri"/>
                <a:cs typeface="Times New Roman"/>
              </a:rPr>
              <a:t>«</a:t>
            </a:r>
            <a:r>
              <a:rPr lang="ru-RU" sz="2000" dirty="0" smtClean="0">
                <a:solidFill>
                  <a:schemeClr val="bg1"/>
                </a:solidFill>
                <a:latin typeface="+mj-lt"/>
                <a:ea typeface="Calibri"/>
                <a:cs typeface="Times New Roman"/>
              </a:rPr>
              <a:t>ИНТЕГРАЛ» - </a:t>
            </a:r>
            <a:r>
              <a:rPr lang="ru-RU" sz="2000" dirty="0">
                <a:solidFill>
                  <a:schemeClr val="bg1"/>
                </a:solidFill>
                <a:latin typeface="+mj-lt"/>
                <a:ea typeface="Calibri"/>
                <a:cs typeface="Times New Roman"/>
              </a:rPr>
              <a:t>электронная система, обладающая свойствами </a:t>
            </a:r>
            <a:r>
              <a:rPr lang="ru-RU" sz="2000" dirty="0" smtClean="0">
                <a:solidFill>
                  <a:schemeClr val="bg1"/>
                </a:solidFill>
                <a:latin typeface="+mj-lt"/>
                <a:ea typeface="Calibri"/>
                <a:cs typeface="Times New Roman"/>
              </a:rPr>
              <a:t>систем </a:t>
            </a:r>
            <a:r>
              <a:rPr lang="ru-RU" sz="2000" dirty="0">
                <a:solidFill>
                  <a:schemeClr val="bg1"/>
                </a:solidFill>
                <a:latin typeface="+mj-lt"/>
                <a:ea typeface="Calibri"/>
                <a:cs typeface="Times New Roman"/>
              </a:rPr>
              <a:t>управления </a:t>
            </a:r>
            <a:r>
              <a:rPr lang="ru-RU" sz="2000" dirty="0" smtClean="0">
                <a:solidFill>
                  <a:schemeClr val="bg1"/>
                </a:solidFill>
                <a:latin typeface="+mj-lt"/>
                <a:ea typeface="Calibri"/>
                <a:cs typeface="Times New Roman"/>
              </a:rPr>
              <a:t>обучением </a:t>
            </a:r>
            <a:r>
              <a:rPr lang="ru-RU" sz="2000" dirty="0">
                <a:solidFill>
                  <a:schemeClr val="bg1"/>
                </a:solidFill>
                <a:latin typeface="+mj-lt"/>
                <a:ea typeface="Calibri"/>
                <a:cs typeface="Times New Roman"/>
              </a:rPr>
              <a:t>(LMS</a:t>
            </a:r>
            <a:r>
              <a:rPr lang="ru-RU" sz="2000" dirty="0" smtClean="0">
                <a:solidFill>
                  <a:schemeClr val="bg1"/>
                </a:solidFill>
                <a:latin typeface="+mj-lt"/>
                <a:ea typeface="Calibri"/>
                <a:cs typeface="Times New Roman"/>
              </a:rPr>
              <a:t>) и </a:t>
            </a:r>
            <a:r>
              <a:rPr lang="ru-RU" sz="2000" dirty="0">
                <a:solidFill>
                  <a:schemeClr val="bg1"/>
                </a:solidFill>
                <a:latin typeface="+mj-lt"/>
                <a:ea typeface="Calibri"/>
                <a:cs typeface="Times New Roman"/>
              </a:rPr>
              <a:t>взаимоотношениями (CRM</a:t>
            </a:r>
            <a:r>
              <a:rPr lang="ru-RU" sz="2000" dirty="0" smtClean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)</a:t>
            </a:r>
            <a:endParaRPr lang="ru-RU" sz="2000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7" b="50000"/>
          <a:stretch/>
        </p:blipFill>
        <p:spPr>
          <a:xfrm>
            <a:off x="6414655" y="417810"/>
            <a:ext cx="2221600" cy="3143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930"/>
          <a:stretch/>
        </p:blipFill>
        <p:spPr>
          <a:xfrm>
            <a:off x="6141570" y="260648"/>
            <a:ext cx="273085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31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</a14:imgLayer>
                </a14:imgProps>
              </a:ext>
            </a:extLst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974307"/>
            <a:ext cx="7623968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Новизна </a:t>
            </a:r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технологии - 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впервые 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работодатель получает возможность через электронную систему «ИНТЕГРАЛ» управлять компетенциями персонала для корпоративного 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прорыва, снизив ресурсные издержки 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(временные, психологические,  финансовые и др.) </a:t>
            </a:r>
            <a:endParaRPr lang="ru-RU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Преимущества технологии </a:t>
            </a:r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«ИНТЕГРАЛ»: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0827" y="4210575"/>
            <a:ext cx="6336067" cy="25336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27253" y="3645024"/>
            <a:ext cx="4828633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перспективность </a:t>
            </a:r>
            <a:endParaRPr lang="en-US" sz="24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Tx/>
              <a:buChar char="-"/>
            </a:pPr>
            <a:r>
              <a:rPr lang="en-US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воспроизводимость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Tx/>
              <a:buChar char="-"/>
            </a:pPr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мобильность </a:t>
            </a:r>
            <a:endParaRPr lang="en-US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Tx/>
              <a:buChar char="-"/>
            </a:pP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управление «</a:t>
            </a:r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он-</a:t>
            </a:r>
            <a:r>
              <a:rPr lang="ru-RU" sz="24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лайн</a:t>
            </a:r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en-US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Tx/>
              <a:buChar char="-"/>
            </a:pP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вариативность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Tx/>
              <a:buChar char="-"/>
            </a:pP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свободный доступ к системе  </a:t>
            </a:r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руководителя и персонала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7" b="50000"/>
          <a:stretch/>
        </p:blipFill>
        <p:spPr>
          <a:xfrm>
            <a:off x="6414655" y="417810"/>
            <a:ext cx="2221600" cy="3143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930"/>
          <a:stretch/>
        </p:blipFill>
        <p:spPr>
          <a:xfrm>
            <a:off x="6141570" y="260648"/>
            <a:ext cx="273085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42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</a14:imgLayer>
                </a14:imgProps>
              </a:ext>
            </a:extLst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71600" y="1124744"/>
            <a:ext cx="72639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Этапы реализации  интерактивной технологии управления компетенциями персонала «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ИНТЕГРАЛ»</a:t>
            </a:r>
          </a:p>
          <a:p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этап. Определение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работодателем КВЦ (критически важной цели)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организации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088" y="2996952"/>
            <a:ext cx="2016224" cy="19020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944" y="3507973"/>
            <a:ext cx="2592288" cy="322813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6912"/>
            <a:ext cx="6257557" cy="445923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7" b="50000"/>
          <a:stretch/>
        </p:blipFill>
        <p:spPr>
          <a:xfrm>
            <a:off x="6414655" y="417810"/>
            <a:ext cx="2221600" cy="3143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930"/>
          <a:stretch/>
        </p:blipFill>
        <p:spPr>
          <a:xfrm>
            <a:off x="6141570" y="260648"/>
            <a:ext cx="273085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39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</a14:imgLayer>
                </a14:imgProps>
              </a:ext>
            </a:extLst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930"/>
          <a:stretch/>
        </p:blipFill>
        <p:spPr>
          <a:xfrm>
            <a:off x="6141570" y="260648"/>
            <a:ext cx="273085" cy="6286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4648" y="1124744"/>
            <a:ext cx="792088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этап. Поиск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организаций-партнёров для диагностики и коррекции профессиональных дефицитов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персонала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b="1" dirty="0" smtClean="0">
              <a:solidFill>
                <a:schemeClr val="bg1"/>
              </a:solidFill>
            </a:endParaRPr>
          </a:p>
          <a:p>
            <a:pPr lvl="0"/>
            <a:r>
              <a:rPr lang="ru-RU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этап. Диагностика </a:t>
            </a:r>
            <a:r>
              <a:rPr lang="ru-RU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профессиональных дефицитов, мешающих достижению </a:t>
            </a:r>
            <a:r>
              <a:rPr lang="ru-RU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КВЦ</a:t>
            </a:r>
            <a:endParaRPr lang="ru-RU" b="1" dirty="0" smtClean="0">
              <a:solidFill>
                <a:schemeClr val="bg1"/>
              </a:solidFill>
            </a:endParaRPr>
          </a:p>
          <a:p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950" y="3446334"/>
            <a:ext cx="3456214" cy="3429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" y="3998850"/>
            <a:ext cx="3757980" cy="2845327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694" y="3436122"/>
            <a:ext cx="1658937" cy="165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7" b="50000"/>
          <a:stretch/>
        </p:blipFill>
        <p:spPr>
          <a:xfrm>
            <a:off x="6414655" y="417810"/>
            <a:ext cx="2221600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37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7" b="50000"/>
          <a:stretch/>
        </p:blipFill>
        <p:spPr>
          <a:xfrm>
            <a:off x="6414655" y="417810"/>
            <a:ext cx="2221600" cy="3143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930"/>
          <a:stretch/>
        </p:blipFill>
        <p:spPr>
          <a:xfrm>
            <a:off x="6141570" y="260648"/>
            <a:ext cx="273085" cy="62865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" y="980728"/>
            <a:ext cx="9143437" cy="5968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44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</a14:imgLayer>
                </a14:imgProps>
              </a:ext>
            </a:extLst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85813" y="855731"/>
            <a:ext cx="79969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Согласование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Наполнение «Интеграла» содержанием в соответствии с заявкой работодателя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7" b="50000"/>
          <a:stretch/>
        </p:blipFill>
        <p:spPr>
          <a:xfrm>
            <a:off x="6414655" y="417810"/>
            <a:ext cx="2221600" cy="3143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930"/>
          <a:stretch/>
        </p:blipFill>
        <p:spPr>
          <a:xfrm>
            <a:off x="6141570" y="260648"/>
            <a:ext cx="273085" cy="628650"/>
          </a:xfrm>
          <a:prstGeom prst="rect">
            <a:avLst/>
          </a:prstGeom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95" y="1686728"/>
            <a:ext cx="8813220" cy="5185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128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</a14:imgLayer>
                </a14:imgProps>
              </a:ext>
            </a:extLst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980936"/>
            <a:ext cx="6803293" cy="45262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8012" y="984167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1" y="1030333"/>
            <a:ext cx="799698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в системе «Интеграл». Контроль успешности сотрудников в обучении со стороны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работодателя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589" y="3789040"/>
            <a:ext cx="4789303" cy="290656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4027352"/>
            <a:ext cx="4256615" cy="283064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7" b="50000"/>
          <a:stretch/>
        </p:blipFill>
        <p:spPr>
          <a:xfrm>
            <a:off x="6414655" y="417810"/>
            <a:ext cx="2221600" cy="3143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930"/>
          <a:stretch/>
        </p:blipFill>
        <p:spPr>
          <a:xfrm>
            <a:off x="6141570" y="260648"/>
            <a:ext cx="273085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34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6000"/>
                    </a14:imgEffect>
                    <a14:imgEffect>
                      <a14:colorTemperature colorTemp="4850"/>
                    </a14:imgEffect>
                    <a14:imgEffect>
                      <a14:saturation sat="99000"/>
                    </a14:imgEffect>
                    <a14:imgEffect>
                      <a14:brightnessContrast bright="-32000"/>
                    </a14:imgEffect>
                  </a14:imgLayer>
                </a14:imgProps>
              </a:ext>
            </a:extLst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1124744"/>
            <a:ext cx="7920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Принятие управленческого решения. </a:t>
            </a:r>
            <a:endParaRPr lang="ru-RU" sz="24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ru-RU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Отбор </a:t>
            </a:r>
            <a:r>
              <a:rPr lang="ru-RU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кадров по результатам работы в </a:t>
            </a:r>
            <a:r>
              <a:rPr lang="ru-RU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программе</a:t>
            </a:r>
            <a:endParaRPr lang="ru-RU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9670" y="1955741"/>
            <a:ext cx="6414655" cy="4919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7" b="50000"/>
          <a:stretch/>
        </p:blipFill>
        <p:spPr>
          <a:xfrm>
            <a:off x="6414655" y="417810"/>
            <a:ext cx="2221600" cy="3143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930"/>
          <a:stretch/>
        </p:blipFill>
        <p:spPr>
          <a:xfrm>
            <a:off x="6141570" y="260648"/>
            <a:ext cx="273085" cy="62865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012160" y="2828836"/>
            <a:ext cx="31318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Управлять </a:t>
            </a:r>
            <a:r>
              <a:rPr lang="ru-RU" sz="2400" b="1" dirty="0">
                <a:solidFill>
                  <a:schemeClr val="bg1"/>
                </a:solidFill>
              </a:rPr>
              <a:t>компетенциями </a:t>
            </a:r>
            <a:r>
              <a:rPr lang="ru-RU" sz="2400" b="1" dirty="0" smtClean="0">
                <a:solidFill>
                  <a:schemeClr val="bg1"/>
                </a:solidFill>
              </a:rPr>
              <a:t> - 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 это значит нивелировать </a:t>
            </a:r>
            <a:r>
              <a:rPr lang="ru-RU" sz="2400" b="1" dirty="0">
                <a:solidFill>
                  <a:schemeClr val="bg1"/>
                </a:solidFill>
              </a:rPr>
              <a:t>профессиональные дефициты персонала, мешающие корпоративному прорыву</a:t>
            </a:r>
          </a:p>
        </p:txBody>
      </p:sp>
    </p:spTree>
    <p:extLst>
      <p:ext uri="{BB962C8B-B14F-4D97-AF65-F5344CB8AC3E}">
        <p14:creationId xmlns:p14="http://schemas.microsoft.com/office/powerpoint/2010/main" val="340513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рек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187</TotalTime>
  <Words>285</Words>
  <Application>Microsoft Office PowerPoint</Application>
  <PresentationFormat>Экран (4:3)</PresentationFormat>
  <Paragraphs>49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Трек</vt:lpstr>
      <vt:lpstr>1_Трек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client002_02</dc:creator>
  <cp:lastModifiedBy>admin</cp:lastModifiedBy>
  <cp:revision>26</cp:revision>
  <dcterms:created xsi:type="dcterms:W3CDTF">2017-09-19T11:22:41Z</dcterms:created>
  <dcterms:modified xsi:type="dcterms:W3CDTF">2017-09-20T13:10:58Z</dcterms:modified>
</cp:coreProperties>
</file>